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9144000" cy="5143500" type="screen16x9"/>
  <p:notesSz cx="6858000" cy="9144000"/>
  <p:embeddedFontLst>
    <p:embeddedFont>
      <p:font typeface="Montserrat" charset="0"/>
      <p:regular r:id="rId50"/>
      <p:bold r:id="rId51"/>
      <p:italic r:id="rId52"/>
      <p:boldItalic r:id="rId53"/>
    </p:embeddedFont>
    <p:embeddedFont>
      <p:font typeface="Lato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DPD+f7zyL//+DhV7iVW1AzC7d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BA7022F2-1428-4FAC-A699-71CACA2D35C9}">
  <a:tblStyle styleId="{BA7022F2-1428-4FAC-A699-71CACA2D35C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4C015C4-EF35-426D-BAA0-768D49AA68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Work left → See fonts times new roman , heading 14 and bold and text 12 and citations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Workflow adjust , algorithm both left , conclusio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680a0187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2680a0187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680a01870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22680a01870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680a01870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22680a01870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680a01870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22680a01870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680a01870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22680a01870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f0403b3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20f0403b30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82970c8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482970c8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2680a01870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2680a01870_2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0f0403b30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0f0403b30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Case 3 and case 4 → Mayank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0f0403b30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20f0403b30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680a01870_2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680a01870_2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686d0d4bc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22686d0d4b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Improvement = (No. of vehicles crossed in dynamic - no. of vehicles crossed in static) / </a:t>
            </a:r>
            <a:r>
              <a:rPr lang="en">
                <a:solidFill>
                  <a:schemeClr val="dk1"/>
                </a:solidFill>
              </a:rPr>
              <a:t>no. of vehicles crossed in static [considering same simulation time]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Total(D) - tells the number of vehicles passed using Dynamic Timer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Total(S) - Tells the number of vehicles passed using Static Timer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Simulation time for 3-way - 300 sec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Simulation time for 4-way - 400 sec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X-axis - Data points - Number of vehicles distributed on the lanes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Y- axis - Number of vehicles passed in specified simulation time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82970c8d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482970c8d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482970c8d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482970c8d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82970c8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482970c8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0f0403b30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20f0403b30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680a01870_2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680a01870_2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82970c8d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2482970c8d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82970c8d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482970c8d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4955946e4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4955946e4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4955946e4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4955946e4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82970c8d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2482970c8d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4955946e4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4955946e4a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32aef2ed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32aef2ed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339ea506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339ea506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2680a01870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g22680a01870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2680a01870_2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g22680a01870_2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8434d8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248434d8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33beeeaf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2233beeeaf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33beeeaf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233beeeaf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33beeeaf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2233beeeaf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33beeeaf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2233beeeaf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3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3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3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680a01870_2_49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g22680a01870_2_490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Google Shape;137;g22680a01870_2_490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g22680a01870_2_490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g22680a01870_2_490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g22680a01870_2_49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g22680a01870_2_490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2" name="Google Shape;142;g22680a01870_2_490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3" name="Google Shape;143;g22680a01870_2_4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g22680a01870_2_50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Google Shape;146;g22680a01870_2_50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g22680a01870_2_50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g22680a01870_2_50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g22680a01870_2_50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g22680a01870_2_50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g22680a01870_2_50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g22680a01870_2_50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g22680a01870_2_50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g22680a01870_2_50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g22680a01870_2_50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g22680a01870_2_50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g22680a01870_2_50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g22680a01870_2_50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g22680a01870_2_50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g22680a01870_2_50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g22680a01870_2_5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g22680a01870_2_50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g22680a01870_2_50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g22680a01870_2_50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22680a01870_2_5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g22680a01870_2_5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Google Shape;168;g22680a01870_2_5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g22680a01870_2_5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g22680a01870_2_5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g22680a01870_2_5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g22680a01870_2_5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g22680a01870_2_5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g22680a01870_2_5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g22680a01870_2_5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g22680a01870_2_5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g22680a01870_2_5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g22680a01870_2_529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g22680a01870_2_5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g22680a01870_2_53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Google Shape;183;g22680a01870_2_53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g22680a01870_2_53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g22680a01870_2_5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g22680a01870_2_5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g22680a01870_2_54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Google Shape;189;g22680a01870_2_5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g22680a01870_2_54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g22680a01870_2_5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g22680a01870_2_543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g22680a01870_2_5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g22680a01870_2_55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Google Shape;196;g22680a01870_2_55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g22680a01870_2_55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g22680a01870_2_55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g22680a01870_2_55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g22680a01870_2_55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g22680a01870_2_55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g22680a01870_2_55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g22680a01870_2_55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g22680a01870_2_55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g22680a01870_2_5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g22680a01870_2_55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g22680a01870_2_55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g22680a01870_2_55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g22680a01870_2_55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22680a01870_2_55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g22680a01870_2_55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22680a01870_2_55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g22680a01870_2_55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g22680a01870_2_55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22680a01870_2_5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g22680a01870_2_57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Google Shape;218;g22680a01870_2_57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22680a01870_2_5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g22680a01870_2_57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" name="Google Shape;221;g22680a01870_2_57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22" name="Google Shape;222;g22680a01870_2_57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g22680a01870_2_5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g22680a01870_2_58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Google Shape;226;g22680a01870_2_58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22680a01870_2_58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g22680a01870_2_58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29" name="Google Shape;229;g22680a01870_2_5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g22680a01870_2_58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Google Shape;232;g22680a01870_2_58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g22680a01870_2_5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g22680a01870_2_58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g22680a01870_2_58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g22680a01870_2_58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g22680a01870_2_58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g22680a01870_2_58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g22680a01870_2_58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g22680a01870_2_58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g22680a01870_2_58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g22680a01870_2_58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g22680a01870_2_58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g22680a01870_2_58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g22680a01870_2_58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g22680a01870_2_58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g22680a01870_2_58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g22680a01870_2_58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g22680a01870_2_58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g22680a01870_2_586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Google Shape;251;g22680a01870_2_58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g22680a01870_2_5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680a01870_2_6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8" name="Google Shape;28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2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6" name="Google Shape;36;p2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2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2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680a01870_2_4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Google Shape;132;g22680a01870_2_4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Google Shape;133;g22680a01870_2_4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ucid.app/lucidchart/da481439-add8-427c-961d-a613d765b8a9/edit?viewport_loc=-1003,-1560,7354,3637,0_0&amp;invitationId=inv_39c161de-745c-4dcd-b620-c50816653b4e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vehicles1.mp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2023-05-23%2020-21-43.mkv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20230324_140427.mp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mtom.com/en_gb/traffic-index/rankin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@ODSC/" TargetMode="External"/><Relationship Id="rId4" Type="http://schemas.openxmlformats.org/officeDocument/2006/relationships/hyperlink" Target="https://www.pygame.org/wiki/about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xpl/RecentIssue.jsp?punumber=736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xpl/tocresult.jsp?isnumber=9487022&amp;punumber=736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xpl/conhome/8743502/proceed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"/>
          <p:cNvSpPr txBox="1">
            <a:spLocks noGrp="1"/>
          </p:cNvSpPr>
          <p:nvPr>
            <p:ph type="ctrTitle"/>
          </p:nvPr>
        </p:nvSpPr>
        <p:spPr>
          <a:xfrm>
            <a:off x="3700825" y="364550"/>
            <a:ext cx="4521000" cy="18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rPr lang="en" sz="2111" b="1">
                <a:latin typeface="Arial"/>
                <a:ea typeface="Arial"/>
                <a:cs typeface="Arial"/>
                <a:sym typeface="Arial"/>
              </a:rPr>
              <a:t>Major Project</a:t>
            </a:r>
            <a:endParaRPr sz="2111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Rush Hour</a:t>
            </a:r>
            <a:endParaRPr b="1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341880"/>
              <a:buNone/>
            </a:pPr>
            <a:r>
              <a:rPr lang="en" sz="1300" i="1">
                <a:latin typeface="Arial"/>
                <a:ea typeface="Arial"/>
                <a:cs typeface="Arial"/>
                <a:sym typeface="Arial"/>
              </a:rPr>
              <a:t>IMPROVED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Traffic Control System (ITCS) to tackle heterogeneity of vehicles for green light timer computation using machine learning techniques.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0" name="Google Shape;260;p1"/>
          <p:cNvGraphicFramePr/>
          <p:nvPr/>
        </p:nvGraphicFramePr>
        <p:xfrm>
          <a:off x="5220025" y="2571755"/>
          <a:ext cx="3733300" cy="1264790"/>
        </p:xfrm>
        <a:graphic>
          <a:graphicData uri="http://schemas.openxmlformats.org/drawingml/2006/table">
            <a:tbl>
              <a:tblPr>
                <a:noFill/>
                <a:tableStyleId>{BA7022F2-1428-4FAC-A699-71CACA2D35C9}</a:tableStyleId>
              </a:tblPr>
              <a:tblGrid>
                <a:gridCol w="1866650"/>
                <a:gridCol w="1866650"/>
              </a:tblGrid>
              <a:tr h="28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Deepak Sharma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19103003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Rahul Jindal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19103033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Mayank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19103042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Raman Ailawadhi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19103061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61" name="Google Shape;261;p1"/>
          <p:cNvSpPr txBox="1"/>
          <p:nvPr/>
        </p:nvSpPr>
        <p:spPr>
          <a:xfrm>
            <a:off x="5220025" y="2232038"/>
            <a:ext cx="17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FF00"/>
                </a:solidFill>
              </a:rPr>
              <a:t>Team Members :</a:t>
            </a:r>
            <a:endParaRPr sz="1400" i="0" u="none" strike="noStrike" cap="none">
              <a:solidFill>
                <a:srgbClr val="00FF00"/>
              </a:solidFill>
            </a:endParaRPr>
          </a:p>
        </p:txBody>
      </p:sp>
      <p:pic>
        <p:nvPicPr>
          <p:cNvPr id="262" name="Google Shape;262;p1"/>
          <p:cNvPicPr preferRelativeResize="0"/>
          <p:nvPr/>
        </p:nvPicPr>
        <p:blipFill rotWithShape="1">
          <a:blip r:embed="rId3">
            <a:alphaModFix amt="94000"/>
          </a:blip>
          <a:srcRect/>
          <a:stretch/>
        </p:blipFill>
        <p:spPr>
          <a:xfrm rot="-776880">
            <a:off x="278865" y="2526738"/>
            <a:ext cx="2861396" cy="22267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  <a:reflection stA="0" endPos="58999" dist="38100" dir="5400000" fadeDir="5400012" sy="-100000" algn="bl" rotWithShape="0"/>
          </a:effectLst>
        </p:spPr>
      </p:pic>
      <p:sp>
        <p:nvSpPr>
          <p:cNvPr id="263" name="Google Shape;263;p1"/>
          <p:cNvSpPr txBox="1"/>
          <p:nvPr/>
        </p:nvSpPr>
        <p:spPr>
          <a:xfrm>
            <a:off x="5220025" y="3625475"/>
            <a:ext cx="30018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Project </a:t>
            </a:r>
            <a:r>
              <a:rPr lang="en" sz="1400" i="0" u="none" strike="noStrike" cap="none">
                <a:solidFill>
                  <a:srgbClr val="00FF00"/>
                </a:solidFill>
              </a:rPr>
              <a:t>Mentor:</a:t>
            </a:r>
            <a:r>
              <a:rPr lang="en" sz="1400" i="0" u="none" strike="noStrike" cap="none">
                <a:solidFill>
                  <a:schemeClr val="lt1"/>
                </a:solidFill>
              </a:rPr>
              <a:t>  Dr. Sudesh Rani </a:t>
            </a:r>
            <a:endParaRPr sz="1400" i="0" u="none" strike="noStrike" cap="none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00FF00"/>
                </a:solidFill>
              </a:rPr>
              <a:t>Further Guidance received form: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Dr. Sanjay Kumar Batish</a:t>
            </a:r>
            <a:r>
              <a:rPr lang="en" sz="1400" i="0" u="none" strike="noStrike" cap="none">
                <a:solidFill>
                  <a:schemeClr val="lt1"/>
                </a:solidFill>
              </a:rPr>
              <a:t/>
            </a:r>
            <a:br>
              <a:rPr lang="en" sz="1400" i="0" u="none" strike="noStrike" cap="none">
                <a:solidFill>
                  <a:schemeClr val="lt1"/>
                </a:solidFill>
              </a:rPr>
            </a:br>
            <a:r>
              <a:rPr lang="en" sz="1400" i="0" u="none" strike="noStrike" cap="none">
                <a:solidFill>
                  <a:schemeClr val="lt1"/>
                </a:solidFill>
              </a:rPr>
              <a:t>Mr. Prabhsimran Singh Bindra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Mr. Sushil Kumar</a:t>
            </a:r>
            <a:r>
              <a:rPr lang="en" sz="1400" i="0" u="none" strike="noStrike" cap="none">
                <a:solidFill>
                  <a:schemeClr val="lt1"/>
                </a:solidFill>
              </a:rPr>
              <a:t/>
            </a:r>
            <a:br>
              <a:rPr lang="en" sz="1400" i="0" u="none" strike="noStrike" cap="none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2325" y="-82525"/>
            <a:ext cx="1797500" cy="17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680a01870_2_0"/>
          <p:cNvSpPr txBox="1">
            <a:spLocks noGrp="1"/>
          </p:cNvSpPr>
          <p:nvPr>
            <p:ph type="title"/>
          </p:nvPr>
        </p:nvSpPr>
        <p:spPr>
          <a:xfrm>
            <a:off x="856550" y="4645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0" name="Google Shape;320;g22680a01870_2_0"/>
          <p:cNvGraphicFramePr/>
          <p:nvPr/>
        </p:nvGraphicFramePr>
        <p:xfrm>
          <a:off x="131250" y="512985"/>
          <a:ext cx="8737925" cy="4494995"/>
        </p:xfrm>
        <a:graphic>
          <a:graphicData uri="http://schemas.openxmlformats.org/drawingml/2006/table">
            <a:tbl>
              <a:tblPr>
                <a:noFill/>
                <a:tableStyleId>{BA7022F2-1428-4FAC-A699-71CACA2D35C9}</a:tableStyleId>
              </a:tblPr>
              <a:tblGrid>
                <a:gridCol w="597150"/>
                <a:gridCol w="1795125"/>
                <a:gridCol w="1772500"/>
                <a:gridCol w="4573150"/>
              </a:tblGrid>
              <a:tr h="32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07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13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“Design of Intelligent Ambulance and Traffic Control”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Innovative Technology and Exploring Engineering (IJITEE)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ISSN: 2278-3075 (Online), Volume-2 Issue-5, April 2013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Live heart rate and temperature of patient sent to doctors through SMS with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GSM modem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 used to identify ambulances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give green corridor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811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14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“Smart Traffic Control System Using RFID”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Research Journal of Engineering and Technology (IRJET), Volume: 07 Issue: 03, Mar 2020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sensor applied to all vehicles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Vehicle type, priority of vehicle and time of the day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used to provide green corridor and decide green signal time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GSM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used to send this data to server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680a01870_2_47"/>
          <p:cNvSpPr txBox="1">
            <a:spLocks noGrp="1"/>
          </p:cNvSpPr>
          <p:nvPr>
            <p:ph type="title"/>
          </p:nvPr>
        </p:nvSpPr>
        <p:spPr>
          <a:xfrm>
            <a:off x="856550" y="46450"/>
            <a:ext cx="70389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6" name="Google Shape;326;g22680a01870_2_47"/>
          <p:cNvGraphicFramePr/>
          <p:nvPr/>
        </p:nvGraphicFramePr>
        <p:xfrm>
          <a:off x="203025" y="544185"/>
          <a:ext cx="8737925" cy="4438920"/>
        </p:xfrm>
        <a:graphic>
          <a:graphicData uri="http://schemas.openxmlformats.org/drawingml/2006/table">
            <a:tbl>
              <a:tblPr>
                <a:noFill/>
                <a:tableStyleId>{BA7022F2-1428-4FAC-A699-71CACA2D35C9}</a:tableStyleId>
              </a:tblPr>
              <a:tblGrid>
                <a:gridCol w="597150"/>
                <a:gridCol w="2038200"/>
                <a:gridCol w="1694725"/>
                <a:gridCol w="4407850"/>
              </a:tblGrid>
              <a:tr h="58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80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15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“Automatic Traffic Estimation Using Image Processing”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Signal Processing, Image Processing and Pattern Recognition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Vol. 5, No. 4, December, 2012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Estimating the size of traffic in highways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using image processing.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image of the highway is captured and used as a reference for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image enhancement.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Gamma correction and vehicle tracking (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background elimination and lane masking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) are applied to estimate the number of cars.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029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16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“Image processing based Adaptive Traffic Control System”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IOSR Journal of Electronics and Communication Engineering (IOSR-JECE)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ISSN: 2278-2834, ISBN: 2278-8735, PP: 33-37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Uses cameras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mounted on traffic signals to detect the number of vehicles.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OpenCV and ML algorithms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are used to classify the vehicles based on their size and shape.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system utilizes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GSM technique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handle emergency vehicles and give them priority at the intersection.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680a01870_2_52"/>
          <p:cNvSpPr txBox="1">
            <a:spLocks noGrp="1"/>
          </p:cNvSpPr>
          <p:nvPr>
            <p:ph type="title"/>
          </p:nvPr>
        </p:nvSpPr>
        <p:spPr>
          <a:xfrm>
            <a:off x="856550" y="46450"/>
            <a:ext cx="70389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2" name="Google Shape;332;g22680a01870_2_52"/>
          <p:cNvGraphicFramePr/>
          <p:nvPr/>
        </p:nvGraphicFramePr>
        <p:xfrm>
          <a:off x="124025" y="495235"/>
          <a:ext cx="8737925" cy="4478416"/>
        </p:xfrm>
        <a:graphic>
          <a:graphicData uri="http://schemas.openxmlformats.org/drawingml/2006/table">
            <a:tbl>
              <a:tblPr>
                <a:noFill/>
                <a:tableStyleId>{BA7022F2-1428-4FAC-A699-71CACA2D35C9}</a:tableStyleId>
              </a:tblPr>
              <a:tblGrid>
                <a:gridCol w="597150"/>
                <a:gridCol w="2047925"/>
                <a:gridCol w="1753075"/>
                <a:gridCol w="4339775"/>
              </a:tblGrid>
              <a:tr h="59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003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17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“Controlling Traffic Jam using Feature Detection and Object Detection Technique”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IOSR Journal of Mechanical and Civil Engineering (IOSR-JMCE)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e-ISSN: 2278-1684, p-ISSN: 2320-334X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PP 07-13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system utilizes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cameras on traffic signals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detect traffic density and adjust signal timings accordingly.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Feature detection and object detection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techniques are used to process the captured images.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Canny edge detector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algorithm is used to highlight regions with high spatial derivatives.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Kadir and Brady's algorithm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is used to identify traffic density at a particular position using entropy and scale.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7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18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“Adaptive Traffic Management For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Life Saving Services In Smart Cities”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Creative Research Thoughts (IJCRT), Volume 10, Issue 11 November 2022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Proposal to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update Google Maps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alert drivers about the presence of an ambulance.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GPS monitoring of ambulance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movement to find the shortest route to the hospital.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Drivers will receive an alert to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move to the left side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of the road to create a lane for the ambulance.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System will notify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traffic police to clear traffic jams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turn traffic lights green in advance.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680a01870_2_57"/>
          <p:cNvSpPr txBox="1">
            <a:spLocks noGrp="1"/>
          </p:cNvSpPr>
          <p:nvPr>
            <p:ph type="title"/>
          </p:nvPr>
        </p:nvSpPr>
        <p:spPr>
          <a:xfrm>
            <a:off x="856550" y="4645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8" name="Google Shape;338;g22680a01870_2_57"/>
          <p:cNvGraphicFramePr/>
          <p:nvPr/>
        </p:nvGraphicFramePr>
        <p:xfrm>
          <a:off x="124025" y="592460"/>
          <a:ext cx="8737925" cy="4366841"/>
        </p:xfrm>
        <a:graphic>
          <a:graphicData uri="http://schemas.openxmlformats.org/drawingml/2006/table">
            <a:tbl>
              <a:tblPr>
                <a:noFill/>
                <a:tableStyleId>{BA7022F2-1428-4FAC-A699-71CACA2D35C9}</a:tableStyleId>
              </a:tblPr>
              <a:tblGrid>
                <a:gridCol w="609725"/>
                <a:gridCol w="2083950"/>
                <a:gridCol w="1471100"/>
                <a:gridCol w="4573150"/>
              </a:tblGrid>
              <a:tr h="59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891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19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“Smart Ambulance with Traffic Control”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Journal of Emerging Technologies and Innovative Research (JETIR), June 2020, Volume 7, Issue 6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Proposed an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Android app to control traffic signals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for ambulance movement.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Three components: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Android app for ambulance drivers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admins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 reader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and traffic signal with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Arduino Nano board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RFID-RC522 Wi-Fi module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.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App allows ambulance drivers to log in, register patient info, and track location. Admin can view driver details and ambulance requests.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789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20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“Advance Alert for Ambulance Pass by using IOT for Smart City”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Engineering Science and Computing, June 2017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Discusses using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IoT technology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improve healthcare and transportation in India.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Proposes a model to reduce deaths caused by traffic jams by notifying traffic signal systems or authorities in advance of the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arrival of an ambulance.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model uses a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client-server architecture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an Android/iOS application, with the server designed using PHP.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680a01870_2_29"/>
          <p:cNvSpPr txBox="1">
            <a:spLocks noGrp="1"/>
          </p:cNvSpPr>
          <p:nvPr>
            <p:ph type="title"/>
          </p:nvPr>
        </p:nvSpPr>
        <p:spPr>
          <a:xfrm>
            <a:off x="1040800" y="142875"/>
            <a:ext cx="70389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Work Done Till Last Semester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2680a01870_2_29"/>
          <p:cNvSpPr txBox="1"/>
          <p:nvPr/>
        </p:nvSpPr>
        <p:spPr>
          <a:xfrm>
            <a:off x="2700300" y="2378150"/>
            <a:ext cx="6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g22680a01870_2_29"/>
          <p:cNvSpPr txBox="1"/>
          <p:nvPr/>
        </p:nvSpPr>
        <p:spPr>
          <a:xfrm>
            <a:off x="-205500" y="3158050"/>
            <a:ext cx="22104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 i="0" u="none" strike="noStrike" cap="none">
                <a:solidFill>
                  <a:schemeClr val="lt1"/>
                </a:solidFill>
              </a:rPr>
              <a:t>Reached out to Chandigarh SMART CITY Project Officials.</a:t>
            </a:r>
            <a:endParaRPr sz="1200" i="0" u="none" strike="noStrike" cap="none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lt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 i="0" u="none" strike="noStrike" cap="none">
                <a:solidFill>
                  <a:schemeClr val="lt1"/>
                </a:solidFill>
              </a:rPr>
              <a:t>Discussed our idea and the problems they’re facing.</a:t>
            </a:r>
            <a:endParaRPr sz="1200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346" name="Google Shape;346;g22680a01870_2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050" y="1622200"/>
            <a:ext cx="1381699" cy="124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2680a01870_2_29"/>
          <p:cNvPicPr preferRelativeResize="0"/>
          <p:nvPr/>
        </p:nvPicPr>
        <p:blipFill rotWithShape="1">
          <a:blip r:embed="rId4">
            <a:alphaModFix/>
          </a:blip>
          <a:srcRect r="-9878" b="-9878"/>
          <a:stretch/>
        </p:blipFill>
        <p:spPr>
          <a:xfrm>
            <a:off x="7435013" y="1246550"/>
            <a:ext cx="1072578" cy="113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2680a01870_2_29"/>
          <p:cNvSpPr txBox="1"/>
          <p:nvPr/>
        </p:nvSpPr>
        <p:spPr>
          <a:xfrm>
            <a:off x="7034100" y="2662400"/>
            <a:ext cx="18744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 i="0" u="none" strike="noStrike" cap="none">
                <a:solidFill>
                  <a:schemeClr val="lt1"/>
                </a:solidFill>
              </a:rPr>
              <a:t>Code written to analyze frames from a video and counting the no. of vehicles and of its type.</a:t>
            </a:r>
            <a:endParaRPr sz="1200" i="0" u="none" strike="noStrike" cap="none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349" name="Google Shape;349;g22680a01870_2_29"/>
          <p:cNvSpPr txBox="1"/>
          <p:nvPr/>
        </p:nvSpPr>
        <p:spPr>
          <a:xfrm>
            <a:off x="-85125" y="2865550"/>
            <a:ext cx="206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9900"/>
                </a:solidFill>
              </a:rPr>
              <a:t>Idea Development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sp>
        <p:nvSpPr>
          <p:cNvPr id="350" name="Google Shape;350;g22680a01870_2_29"/>
          <p:cNvSpPr txBox="1"/>
          <p:nvPr/>
        </p:nvSpPr>
        <p:spPr>
          <a:xfrm>
            <a:off x="7353313" y="2335750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9900"/>
                </a:solidFill>
              </a:rPr>
              <a:t>ML Model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sp>
        <p:nvSpPr>
          <p:cNvPr id="351" name="Google Shape;351;g22680a01870_2_29"/>
          <p:cNvSpPr txBox="1"/>
          <p:nvPr/>
        </p:nvSpPr>
        <p:spPr>
          <a:xfrm>
            <a:off x="1980375" y="2778350"/>
            <a:ext cx="2754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 i="0" u="none" strike="noStrike" cap="none">
                <a:solidFill>
                  <a:schemeClr val="lt1"/>
                </a:solidFill>
              </a:rPr>
              <a:t>Created an algorithm to dynamically manage green signal timer.</a:t>
            </a:r>
            <a:endParaRPr sz="1200" i="0" u="none" strike="noStrike" cap="none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lt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 i="0" u="none" strike="noStrike" cap="none">
                <a:solidFill>
                  <a:schemeClr val="lt1"/>
                </a:solidFill>
              </a:rPr>
              <a:t>Coded the algorithm.</a:t>
            </a:r>
            <a:endParaRPr sz="12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352" name="Google Shape;352;g22680a01870_2_29"/>
          <p:cNvSpPr txBox="1"/>
          <p:nvPr/>
        </p:nvSpPr>
        <p:spPr>
          <a:xfrm>
            <a:off x="4540000" y="3425900"/>
            <a:ext cx="2695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 i="0" u="none" strike="noStrike" cap="none">
                <a:solidFill>
                  <a:schemeClr val="lt1"/>
                </a:solidFill>
              </a:rPr>
              <a:t>Built a simulator with Pygame library to visualize our dynamic traffic management on randomly generated data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53" name="Google Shape;353;g22680a01870_2_29"/>
          <p:cNvSpPr txBox="1"/>
          <p:nvPr/>
        </p:nvSpPr>
        <p:spPr>
          <a:xfrm>
            <a:off x="2343775" y="2228050"/>
            <a:ext cx="235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9900"/>
                </a:solidFill>
              </a:rPr>
              <a:t>ITCS Algorithm Development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sp>
        <p:nvSpPr>
          <p:cNvPr id="354" name="Google Shape;354;g22680a01870_2_29"/>
          <p:cNvSpPr txBox="1"/>
          <p:nvPr/>
        </p:nvSpPr>
        <p:spPr>
          <a:xfrm>
            <a:off x="4933975" y="2865550"/>
            <a:ext cx="197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9900"/>
                </a:solidFill>
              </a:rPr>
              <a:t>Pygame Simulator Development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pic>
        <p:nvPicPr>
          <p:cNvPr id="355" name="Google Shape;355;g22680a01870_2_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6001" y="1641200"/>
            <a:ext cx="1205374" cy="12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2680a01870_2_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5600" y="1090612"/>
            <a:ext cx="1167375" cy="1167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f0403b303_0_1"/>
          <p:cNvSpPr txBox="1">
            <a:spLocks noGrp="1"/>
          </p:cNvSpPr>
          <p:nvPr>
            <p:ph type="title"/>
          </p:nvPr>
        </p:nvSpPr>
        <p:spPr>
          <a:xfrm>
            <a:off x="1052550" y="135400"/>
            <a:ext cx="70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Work Done This Sem Till Mid-Term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0f0403b303_0_1"/>
          <p:cNvSpPr txBox="1"/>
          <p:nvPr/>
        </p:nvSpPr>
        <p:spPr>
          <a:xfrm>
            <a:off x="2700300" y="2378150"/>
            <a:ext cx="6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g20f0403b303_0_1"/>
          <p:cNvSpPr txBox="1"/>
          <p:nvPr/>
        </p:nvSpPr>
        <p:spPr>
          <a:xfrm>
            <a:off x="1865450" y="2803750"/>
            <a:ext cx="22104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Implemented the ITCS Algorithm and Pygame Simulator using Raspberry Pi, Camera and LED’s</a:t>
            </a:r>
            <a:endParaRPr sz="12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364" name="Google Shape;364;g20f0403b303_0_1"/>
          <p:cNvSpPr txBox="1"/>
          <p:nvPr/>
        </p:nvSpPr>
        <p:spPr>
          <a:xfrm>
            <a:off x="1893450" y="2188150"/>
            <a:ext cx="206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Hardware Implementation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sp>
        <p:nvSpPr>
          <p:cNvPr id="365" name="Google Shape;365;g20f0403b303_0_1"/>
          <p:cNvSpPr txBox="1"/>
          <p:nvPr/>
        </p:nvSpPr>
        <p:spPr>
          <a:xfrm>
            <a:off x="3958950" y="3077225"/>
            <a:ext cx="25797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Introduction of trust score parameter which ranges from 0-1.</a:t>
            </a:r>
            <a:br>
              <a:rPr lang="en" sz="1200">
                <a:solidFill>
                  <a:schemeClr val="lt1"/>
                </a:solidFill>
              </a:rPr>
            </a:br>
            <a:endParaRPr sz="1200" i="0" u="none" strike="noStrike" cap="none">
              <a:solidFill>
                <a:schemeClr val="lt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Real time traffic and congestion data is fetched through Google and Open Weather APIs.</a:t>
            </a:r>
            <a:endParaRPr sz="12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366" name="Google Shape;366;g20f0403b303_0_1"/>
          <p:cNvSpPr txBox="1"/>
          <p:nvPr/>
        </p:nvSpPr>
        <p:spPr>
          <a:xfrm>
            <a:off x="6326725" y="2778350"/>
            <a:ext cx="26958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Algorithm developed to provide green corridor to priority vehicles.</a:t>
            </a:r>
            <a:endParaRPr sz="12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Priority vehicles include ambulances, fire trucks.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67" name="Google Shape;367;g20f0403b303_0_1"/>
          <p:cNvSpPr txBox="1"/>
          <p:nvPr/>
        </p:nvSpPr>
        <p:spPr>
          <a:xfrm>
            <a:off x="4223638" y="2778350"/>
            <a:ext cx="25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Trust Score Feature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sp>
        <p:nvSpPr>
          <p:cNvPr id="368" name="Google Shape;368;g20f0403b303_0_1"/>
          <p:cNvSpPr txBox="1"/>
          <p:nvPr/>
        </p:nvSpPr>
        <p:spPr>
          <a:xfrm>
            <a:off x="6606725" y="2188150"/>
            <a:ext cx="235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Vehicle Prioritization system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pic>
        <p:nvPicPr>
          <p:cNvPr id="369" name="Google Shape;369;g20f0403b30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22" y="1163200"/>
            <a:ext cx="793350" cy="101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0f0403b303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638" y="1737375"/>
            <a:ext cx="1082394" cy="101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1" name="Google Shape;371;g20f0403b303_0_1"/>
          <p:cNvPicPr preferRelativeResize="0"/>
          <p:nvPr/>
        </p:nvPicPr>
        <p:blipFill rotWithShape="1">
          <a:blip r:embed="rId5">
            <a:alphaModFix/>
          </a:blip>
          <a:srcRect t="-13089" b="13090"/>
          <a:stretch/>
        </p:blipFill>
        <p:spPr>
          <a:xfrm>
            <a:off x="6911725" y="1419919"/>
            <a:ext cx="1381699" cy="60718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0f0403b303_0_1"/>
          <p:cNvSpPr txBox="1"/>
          <p:nvPr/>
        </p:nvSpPr>
        <p:spPr>
          <a:xfrm>
            <a:off x="-205500" y="3158050"/>
            <a:ext cx="22104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 i="0" u="none" strike="noStrike" cap="none">
                <a:solidFill>
                  <a:schemeClr val="lt1"/>
                </a:solidFill>
              </a:rPr>
              <a:t>Reached out to </a:t>
            </a:r>
            <a:r>
              <a:rPr lang="en" sz="1200">
                <a:solidFill>
                  <a:schemeClr val="lt1"/>
                </a:solidFill>
              </a:rPr>
              <a:t>Ambulance Drivers outside Trauma Centre PGI</a:t>
            </a:r>
            <a:r>
              <a:rPr lang="en" sz="1200" i="0" u="none" strike="noStrike" cap="none">
                <a:solidFill>
                  <a:schemeClr val="lt1"/>
                </a:solidFill>
              </a:rPr>
              <a:t>.</a:t>
            </a:r>
            <a:endParaRPr sz="1200" i="0" u="none" strike="noStrike" cap="none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lt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Multiple brainstorming sessions with our mentors</a:t>
            </a:r>
            <a:endParaRPr sz="1200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373" name="Google Shape;373;g20f0403b303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050" y="1622200"/>
            <a:ext cx="1381699" cy="1243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0f0403b303_0_1"/>
          <p:cNvSpPr txBox="1"/>
          <p:nvPr/>
        </p:nvSpPr>
        <p:spPr>
          <a:xfrm>
            <a:off x="-94850" y="2803750"/>
            <a:ext cx="206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9900"/>
                </a:solidFill>
              </a:rPr>
              <a:t>Idea Development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82970c8d5_0_0"/>
          <p:cNvSpPr txBox="1">
            <a:spLocks noGrp="1"/>
          </p:cNvSpPr>
          <p:nvPr>
            <p:ph type="title"/>
          </p:nvPr>
        </p:nvSpPr>
        <p:spPr>
          <a:xfrm>
            <a:off x="1052550" y="135400"/>
            <a:ext cx="70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Work Done This Sem After Mid-Term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482970c8d5_0_0"/>
          <p:cNvSpPr txBox="1"/>
          <p:nvPr/>
        </p:nvSpPr>
        <p:spPr>
          <a:xfrm>
            <a:off x="2700300" y="2378150"/>
            <a:ext cx="6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g2482970c8d5_0_0"/>
          <p:cNvSpPr txBox="1"/>
          <p:nvPr/>
        </p:nvSpPr>
        <p:spPr>
          <a:xfrm>
            <a:off x="1995950" y="2565575"/>
            <a:ext cx="22104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Developed mobile app using React Native for Priority Vehicles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Added Emergency response and Trust Score functionality to the App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2" name="Google Shape;382;g2482970c8d5_0_0"/>
          <p:cNvSpPr txBox="1"/>
          <p:nvPr/>
        </p:nvSpPr>
        <p:spPr>
          <a:xfrm>
            <a:off x="6596275" y="2083263"/>
            <a:ext cx="206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Data Collection with AWS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sp>
        <p:nvSpPr>
          <p:cNvPr id="383" name="Google Shape;383;g2482970c8d5_0_0"/>
          <p:cNvSpPr txBox="1"/>
          <p:nvPr/>
        </p:nvSpPr>
        <p:spPr>
          <a:xfrm>
            <a:off x="4016575" y="2832150"/>
            <a:ext cx="25797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Pygame data analysis on ITCS algorithm and priority based algorithm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Generated tables and graphs for comparing both the algorithms on the waiting time of the priority vehicles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4" name="Google Shape;384;g2482970c8d5_0_0"/>
          <p:cNvSpPr txBox="1"/>
          <p:nvPr/>
        </p:nvSpPr>
        <p:spPr>
          <a:xfrm>
            <a:off x="6398950" y="2577200"/>
            <a:ext cx="26958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Mapping of all junctions of Chandigarh done</a:t>
            </a:r>
            <a:endParaRPr sz="12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Deployed AWS EC2 instance to collect congestion and weather data for all the junctions for 10 days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5" name="Google Shape;385;g2482970c8d5_0_0"/>
          <p:cNvSpPr txBox="1"/>
          <p:nvPr/>
        </p:nvSpPr>
        <p:spPr>
          <a:xfrm>
            <a:off x="4541488" y="2461475"/>
            <a:ext cx="25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System Analysis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sp>
        <p:nvSpPr>
          <p:cNvPr id="386" name="Google Shape;386;g2482970c8d5_0_0"/>
          <p:cNvSpPr txBox="1"/>
          <p:nvPr/>
        </p:nvSpPr>
        <p:spPr>
          <a:xfrm>
            <a:off x="181500" y="2296525"/>
            <a:ext cx="2350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Implementation of Vehicle Prioritization system in Pygame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pic>
        <p:nvPicPr>
          <p:cNvPr id="387" name="Google Shape;387;g2482970c8d5_0_0"/>
          <p:cNvPicPr preferRelativeResize="0"/>
          <p:nvPr/>
        </p:nvPicPr>
        <p:blipFill rotWithShape="1">
          <a:blip r:embed="rId3">
            <a:alphaModFix/>
          </a:blip>
          <a:srcRect t="-13089" b="13090"/>
          <a:stretch/>
        </p:blipFill>
        <p:spPr>
          <a:xfrm>
            <a:off x="416625" y="1632519"/>
            <a:ext cx="1381699" cy="60718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482970c8d5_0_0"/>
          <p:cNvSpPr txBox="1"/>
          <p:nvPr/>
        </p:nvSpPr>
        <p:spPr>
          <a:xfrm>
            <a:off x="-113325" y="2990550"/>
            <a:ext cx="22104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Code written to implement vehicle prioritization system in Pygame</a:t>
            </a:r>
            <a:endParaRPr sz="1200" i="0" u="none" strike="noStrike" cap="none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lt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4 separate cases for ambulance occurrence made to maximize efficiency</a:t>
            </a:r>
            <a:endParaRPr sz="12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389" name="Google Shape;389;g2482970c8d5_0_0"/>
          <p:cNvSpPr txBox="1"/>
          <p:nvPr/>
        </p:nvSpPr>
        <p:spPr>
          <a:xfrm>
            <a:off x="2249200" y="2026900"/>
            <a:ext cx="206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Mobile App </a:t>
            </a:r>
            <a:r>
              <a:rPr lang="en" sz="1400" b="1" i="0" u="none" strike="noStrike" cap="none">
                <a:solidFill>
                  <a:srgbClr val="FF9900"/>
                </a:solidFill>
              </a:rPr>
              <a:t>Development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pic>
        <p:nvPicPr>
          <p:cNvPr id="390" name="Google Shape;390;g2482970c8d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492" y="1239750"/>
            <a:ext cx="1314926" cy="7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482970c8d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2300" y="820749"/>
            <a:ext cx="1272250" cy="12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482970c8d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3186" y="1632530"/>
            <a:ext cx="925701" cy="89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g22680a01870_2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300" y="100975"/>
            <a:ext cx="3920376" cy="494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2680a01870_2_221"/>
          <p:cNvSpPr txBox="1">
            <a:spLocks noGrp="1"/>
          </p:cNvSpPr>
          <p:nvPr>
            <p:ph type="title" idx="4294967295"/>
          </p:nvPr>
        </p:nvSpPr>
        <p:spPr>
          <a:xfrm>
            <a:off x="0" y="2683200"/>
            <a:ext cx="43194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WORKFLOW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0f0403b303_0_35"/>
          <p:cNvSpPr txBox="1">
            <a:spLocks noGrp="1"/>
          </p:cNvSpPr>
          <p:nvPr>
            <p:ph type="title"/>
          </p:nvPr>
        </p:nvSpPr>
        <p:spPr>
          <a:xfrm>
            <a:off x="871575" y="129450"/>
            <a:ext cx="71697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Priority Vehicle Algorithm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20f0403b303_0_35"/>
          <p:cNvSpPr txBox="1"/>
          <p:nvPr/>
        </p:nvSpPr>
        <p:spPr>
          <a:xfrm>
            <a:off x="2700300" y="2378150"/>
            <a:ext cx="6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g20f0403b303_0_35"/>
          <p:cNvSpPr txBox="1"/>
          <p:nvPr/>
        </p:nvSpPr>
        <p:spPr>
          <a:xfrm>
            <a:off x="409400" y="2757850"/>
            <a:ext cx="1889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Case 1:</a:t>
            </a:r>
            <a:br>
              <a:rPr lang="en" b="1">
                <a:solidFill>
                  <a:srgbClr val="FF9900"/>
                </a:solidFill>
              </a:rPr>
            </a:br>
            <a:r>
              <a:rPr lang="en" b="1">
                <a:solidFill>
                  <a:srgbClr val="FF9900"/>
                </a:solidFill>
              </a:rPr>
              <a:t>PV at current green</a:t>
            </a:r>
            <a:endParaRPr b="1">
              <a:solidFill>
                <a:srgbClr val="FF99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signal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sp>
        <p:nvSpPr>
          <p:cNvPr id="406" name="Google Shape;406;g20f0403b303_0_35"/>
          <p:cNvSpPr txBox="1"/>
          <p:nvPr/>
        </p:nvSpPr>
        <p:spPr>
          <a:xfrm>
            <a:off x="4781650" y="2757850"/>
            <a:ext cx="2065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Case 3:</a:t>
            </a:r>
            <a:br>
              <a:rPr lang="en" b="1">
                <a:solidFill>
                  <a:srgbClr val="FF9900"/>
                </a:solidFill>
              </a:rPr>
            </a:br>
            <a:r>
              <a:rPr lang="en" b="1">
                <a:solidFill>
                  <a:srgbClr val="FF9900"/>
                </a:solidFill>
              </a:rPr>
              <a:t>PV at current red</a:t>
            </a:r>
            <a:endParaRPr b="1">
              <a:solidFill>
                <a:srgbClr val="FF99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signal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sp>
        <p:nvSpPr>
          <p:cNvPr id="407" name="Google Shape;407;g20f0403b303_0_35"/>
          <p:cNvSpPr txBox="1"/>
          <p:nvPr/>
        </p:nvSpPr>
        <p:spPr>
          <a:xfrm>
            <a:off x="2626900" y="3326875"/>
            <a:ext cx="2065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Case 2:</a:t>
            </a:r>
            <a:br>
              <a:rPr lang="en" b="1">
                <a:solidFill>
                  <a:srgbClr val="FF9900"/>
                </a:solidFill>
              </a:rPr>
            </a:br>
            <a:r>
              <a:rPr lang="en" b="1">
                <a:solidFill>
                  <a:srgbClr val="FF9900"/>
                </a:solidFill>
              </a:rPr>
              <a:t>PV at current yellow signal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sp>
        <p:nvSpPr>
          <p:cNvPr id="408" name="Google Shape;408;g20f0403b303_0_35"/>
          <p:cNvSpPr txBox="1"/>
          <p:nvPr/>
        </p:nvSpPr>
        <p:spPr>
          <a:xfrm>
            <a:off x="6975450" y="3326875"/>
            <a:ext cx="1889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Case 4:</a:t>
            </a:r>
            <a:br>
              <a:rPr lang="en" b="1">
                <a:solidFill>
                  <a:srgbClr val="FF9900"/>
                </a:solidFill>
              </a:rPr>
            </a:br>
            <a:r>
              <a:rPr lang="en" b="1">
                <a:solidFill>
                  <a:srgbClr val="FF9900"/>
                </a:solidFill>
              </a:rPr>
              <a:t>PV at next green signal</a:t>
            </a:r>
            <a:endParaRPr sz="1400" b="1" i="0" u="none" strike="noStrike" cap="none">
              <a:solidFill>
                <a:srgbClr val="FF9900"/>
              </a:solidFill>
            </a:endParaRPr>
          </a:p>
        </p:txBody>
      </p:sp>
      <p:pic>
        <p:nvPicPr>
          <p:cNvPr id="409" name="Google Shape;409;g20f0403b303_0_35"/>
          <p:cNvPicPr preferRelativeResize="0"/>
          <p:nvPr/>
        </p:nvPicPr>
        <p:blipFill rotWithShape="1">
          <a:blip r:embed="rId3">
            <a:alphaModFix/>
          </a:blip>
          <a:srcRect r="70602" b="22094"/>
          <a:stretch/>
        </p:blipFill>
        <p:spPr>
          <a:xfrm>
            <a:off x="5506400" y="1162375"/>
            <a:ext cx="616000" cy="15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0f0403b303_0_35"/>
          <p:cNvPicPr preferRelativeResize="0"/>
          <p:nvPr/>
        </p:nvPicPr>
        <p:blipFill rotWithShape="1">
          <a:blip r:embed="rId3">
            <a:alphaModFix/>
          </a:blip>
          <a:srcRect l="70603" b="22094"/>
          <a:stretch/>
        </p:blipFill>
        <p:spPr>
          <a:xfrm>
            <a:off x="3317050" y="1731400"/>
            <a:ext cx="616000" cy="15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0f0403b303_0_35"/>
          <p:cNvPicPr preferRelativeResize="0"/>
          <p:nvPr/>
        </p:nvPicPr>
        <p:blipFill rotWithShape="1">
          <a:blip r:embed="rId3">
            <a:alphaModFix/>
          </a:blip>
          <a:srcRect l="34985" r="35617" b="22094"/>
          <a:stretch/>
        </p:blipFill>
        <p:spPr>
          <a:xfrm>
            <a:off x="1015750" y="1162375"/>
            <a:ext cx="616000" cy="15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0f0403b303_0_35"/>
          <p:cNvPicPr preferRelativeResize="0"/>
          <p:nvPr/>
        </p:nvPicPr>
        <p:blipFill rotWithShape="1">
          <a:blip r:embed="rId3">
            <a:alphaModFix/>
          </a:blip>
          <a:srcRect l="35302" t="-3653" r="35299" b="25747"/>
          <a:stretch/>
        </p:blipFill>
        <p:spPr>
          <a:xfrm>
            <a:off x="7313425" y="1701450"/>
            <a:ext cx="616000" cy="15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0f0403b303_0_35"/>
          <p:cNvPicPr preferRelativeResize="0"/>
          <p:nvPr/>
        </p:nvPicPr>
        <p:blipFill rotWithShape="1">
          <a:blip r:embed="rId3">
            <a:alphaModFix/>
          </a:blip>
          <a:srcRect r="70602" b="22094"/>
          <a:stretch/>
        </p:blipFill>
        <p:spPr>
          <a:xfrm>
            <a:off x="7929425" y="1780513"/>
            <a:ext cx="616000" cy="15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20f0403b303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975" y="47575"/>
            <a:ext cx="3417407" cy="466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0f0403b303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625" y="47577"/>
            <a:ext cx="3561075" cy="46601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0f0403b303_0_86"/>
          <p:cNvSpPr txBox="1"/>
          <p:nvPr/>
        </p:nvSpPr>
        <p:spPr>
          <a:xfrm>
            <a:off x="723750" y="4806550"/>
            <a:ext cx="7696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https://lucid.app/lucidchart/da481439-add8-427c-961d-a613d765b8a9/edit?viewport_loc=-1003%2C-1560%2C7354%2C3637%2C0_0&amp;invitationId=inv_39c161de-745c-4dcd-b620-c50816653b4e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680a01870_2_481"/>
          <p:cNvSpPr txBox="1">
            <a:spLocks noGrp="1"/>
          </p:cNvSpPr>
          <p:nvPr>
            <p:ph type="title"/>
          </p:nvPr>
        </p:nvSpPr>
        <p:spPr>
          <a:xfrm>
            <a:off x="1068900" y="165150"/>
            <a:ext cx="70389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ABOUT THE TOPIC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0" name="Google Shape;270;g22680a01870_2_481"/>
          <p:cNvGraphicFramePr/>
          <p:nvPr/>
        </p:nvGraphicFramePr>
        <p:xfrm>
          <a:off x="994025" y="1010315"/>
          <a:ext cx="7783750" cy="3219435"/>
        </p:xfrm>
        <a:graphic>
          <a:graphicData uri="http://schemas.openxmlformats.org/drawingml/2006/table">
            <a:tbl>
              <a:tblPr>
                <a:noFill/>
                <a:tableStyleId>{24C015C4-EF35-426D-BAA0-768D49AA6800}</a:tableStyleId>
              </a:tblPr>
              <a:tblGrid>
                <a:gridCol w="3891875"/>
                <a:gridCol w="389187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Existing Traffic Detection System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</a:rPr>
                        <a:t>Rush Hour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Inductive Loop oriented.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Camera Oriented.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76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Approximates the number of vehicles using the queue length formed by the vehicles.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Observes number as well as the types of vehicles for heterogeneous traffic management.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83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No 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information given to drivers on </a:t>
                      </a: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trustworthiness 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of different paths.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0-1 </a:t>
                      </a: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TRUST SCORE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 value shown to drivers at all junctions to convey which path </a:t>
                      </a: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is trustworthy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82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No system for prioritized green corridor.</a:t>
                      </a:r>
                      <a:endParaRPr sz="13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Prioritized </a:t>
                      </a:r>
                      <a:r>
                        <a:rPr lang="en" sz="1300">
                          <a:solidFill>
                            <a:srgbClr val="00FF00"/>
                          </a:solidFill>
                        </a:rPr>
                        <a:t>green corridor for emergency vehicles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 like ambulance and fire brigade.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686d0d4bc_1_2"/>
          <p:cNvSpPr txBox="1">
            <a:spLocks noGrp="1"/>
          </p:cNvSpPr>
          <p:nvPr>
            <p:ph type="title"/>
          </p:nvPr>
        </p:nvSpPr>
        <p:spPr>
          <a:xfrm>
            <a:off x="2128575" y="48175"/>
            <a:ext cx="46245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g22686d0d4bc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625" y="928398"/>
            <a:ext cx="3938302" cy="29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2686d0d4bc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4025" y="928400"/>
            <a:ext cx="3938298" cy="29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22686d0d4bc_1_2"/>
          <p:cNvSpPr txBox="1"/>
          <p:nvPr/>
        </p:nvSpPr>
        <p:spPr>
          <a:xfrm>
            <a:off x="3706050" y="4132750"/>
            <a:ext cx="2451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  </a:t>
            </a:r>
            <a:r>
              <a:rPr lang="en" sz="1600" b="1" i="0" u="none" strike="noStrike" cap="none">
                <a:solidFill>
                  <a:schemeClr val="lt1"/>
                </a:solidFill>
              </a:rPr>
              <a:t>Pygame Simulator</a:t>
            </a:r>
            <a:endParaRPr sz="16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429" name="Google Shape;429;g22686d0d4bc_1_2"/>
          <p:cNvSpPr txBox="1"/>
          <p:nvPr/>
        </p:nvSpPr>
        <p:spPr>
          <a:xfrm>
            <a:off x="2043875" y="3938600"/>
            <a:ext cx="9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</a:rPr>
              <a:t>3 way</a:t>
            </a:r>
            <a:endParaRPr sz="14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430" name="Google Shape;430;g22686d0d4bc_1_2"/>
          <p:cNvSpPr txBox="1"/>
          <p:nvPr/>
        </p:nvSpPr>
        <p:spPr>
          <a:xfrm>
            <a:off x="6380125" y="3938600"/>
            <a:ext cx="6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</a:rPr>
              <a:t>4 way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"/>
          <p:cNvSpPr txBox="1">
            <a:spLocks noGrp="1"/>
          </p:cNvSpPr>
          <p:nvPr>
            <p:ph type="title"/>
          </p:nvPr>
        </p:nvSpPr>
        <p:spPr>
          <a:xfrm>
            <a:off x="2128575" y="48175"/>
            <a:ext cx="46245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 txBox="1"/>
          <p:nvPr/>
        </p:nvSpPr>
        <p:spPr>
          <a:xfrm>
            <a:off x="3669900" y="4621675"/>
            <a:ext cx="18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Pygame Simulator</a:t>
            </a:r>
            <a:endParaRPr sz="1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7" name="Google Shape;4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25" y="627250"/>
            <a:ext cx="7287945" cy="403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ehicles1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26126" y="465857"/>
            <a:ext cx="6107547" cy="4580661"/>
          </a:xfrm>
          <a:prstGeom prst="rect">
            <a:avLst/>
          </a:prstGeom>
        </p:spPr>
      </p:pic>
      <p:sp>
        <p:nvSpPr>
          <p:cNvPr id="5" name="Google Shape;537;g24955946e4a_1_0"/>
          <p:cNvSpPr txBox="1"/>
          <p:nvPr/>
        </p:nvSpPr>
        <p:spPr>
          <a:xfrm>
            <a:off x="524382" y="0"/>
            <a:ext cx="781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</a:rPr>
              <a:t>Results And Inferences</a:t>
            </a:r>
            <a:endParaRPr sz="20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"/>
          <p:cNvSpPr txBox="1">
            <a:spLocks noGrp="1"/>
          </p:cNvSpPr>
          <p:nvPr>
            <p:ph type="title"/>
          </p:nvPr>
        </p:nvSpPr>
        <p:spPr>
          <a:xfrm>
            <a:off x="2128575" y="48175"/>
            <a:ext cx="46245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00" y="563675"/>
            <a:ext cx="7423149" cy="41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9"/>
          <p:cNvSpPr txBox="1"/>
          <p:nvPr/>
        </p:nvSpPr>
        <p:spPr>
          <a:xfrm>
            <a:off x="3542325" y="4743300"/>
            <a:ext cx="25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</a:rPr>
              <a:t>YOLO Model Output</a:t>
            </a:r>
            <a:endParaRPr sz="1400" b="1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1"/>
          <p:cNvSpPr txBox="1">
            <a:spLocks noGrp="1"/>
          </p:cNvSpPr>
          <p:nvPr>
            <p:ph type="title"/>
          </p:nvPr>
        </p:nvSpPr>
        <p:spPr>
          <a:xfrm>
            <a:off x="1281950" y="132675"/>
            <a:ext cx="6917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1"/>
          <p:cNvSpPr txBox="1"/>
          <p:nvPr/>
        </p:nvSpPr>
        <p:spPr>
          <a:xfrm rot="-5400000">
            <a:off x="-575425" y="2522200"/>
            <a:ext cx="243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b="1" i="0" u="none" strike="noStrike" cap="none">
                <a:solidFill>
                  <a:schemeClr val="accent2"/>
                </a:solidFill>
              </a:rPr>
              <a:t>3 - WAY SYSTEM</a:t>
            </a:r>
            <a:endParaRPr b="1" i="0" u="none" strike="noStrike" cap="none">
              <a:solidFill>
                <a:schemeClr val="accent2"/>
              </a:solidFill>
            </a:endParaRPr>
          </a:p>
        </p:txBody>
      </p:sp>
      <p:sp>
        <p:nvSpPr>
          <p:cNvPr id="458" name="Google Shape;458;p11"/>
          <p:cNvSpPr txBox="1"/>
          <p:nvPr/>
        </p:nvSpPr>
        <p:spPr>
          <a:xfrm>
            <a:off x="1990050" y="632775"/>
            <a:ext cx="206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2"/>
                </a:solidFill>
              </a:rPr>
              <a:t>Dynamic System</a:t>
            </a:r>
            <a:endParaRPr sz="1400" b="1" i="0" u="none" strike="noStrike" cap="none">
              <a:solidFill>
                <a:schemeClr val="accent2"/>
              </a:solidFill>
            </a:endParaRPr>
          </a:p>
        </p:txBody>
      </p:sp>
      <p:sp>
        <p:nvSpPr>
          <p:cNvPr id="459" name="Google Shape;459;p11"/>
          <p:cNvSpPr txBox="1"/>
          <p:nvPr/>
        </p:nvSpPr>
        <p:spPr>
          <a:xfrm>
            <a:off x="5153475" y="632775"/>
            <a:ext cx="19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2"/>
                </a:solidFill>
              </a:rPr>
              <a:t>Static System</a:t>
            </a:r>
            <a:endParaRPr sz="1400" b="1" i="0" u="none" strike="noStrike" cap="none">
              <a:solidFill>
                <a:schemeClr val="accent2"/>
              </a:solidFill>
            </a:endParaRPr>
          </a:p>
        </p:txBody>
      </p:sp>
      <p:pic>
        <p:nvPicPr>
          <p:cNvPr id="460" name="Google Shape;4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400" y="1065700"/>
            <a:ext cx="7633626" cy="39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4"/>
          <p:cNvSpPr txBox="1">
            <a:spLocks noGrp="1"/>
          </p:cNvSpPr>
          <p:nvPr>
            <p:ph type="title"/>
          </p:nvPr>
        </p:nvSpPr>
        <p:spPr>
          <a:xfrm>
            <a:off x="1185250" y="116450"/>
            <a:ext cx="70389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4"/>
          <p:cNvSpPr txBox="1"/>
          <p:nvPr/>
        </p:nvSpPr>
        <p:spPr>
          <a:xfrm rot="-5400000">
            <a:off x="-891500" y="2512050"/>
            <a:ext cx="311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accent2"/>
                </a:solidFill>
              </a:rPr>
              <a:t>4 - WAY SYSTEM</a:t>
            </a:r>
            <a:endParaRPr sz="1500" b="1" i="0" u="none" strike="noStrike" cap="none">
              <a:solidFill>
                <a:schemeClr val="accent2"/>
              </a:solidFill>
            </a:endParaRPr>
          </a:p>
        </p:txBody>
      </p:sp>
      <p:sp>
        <p:nvSpPr>
          <p:cNvPr id="467" name="Google Shape;467;p14"/>
          <p:cNvSpPr txBox="1"/>
          <p:nvPr/>
        </p:nvSpPr>
        <p:spPr>
          <a:xfrm>
            <a:off x="1857375" y="614450"/>
            <a:ext cx="16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2"/>
                </a:solidFill>
              </a:rPr>
              <a:t>Dynamic System</a:t>
            </a:r>
            <a:endParaRPr sz="1400" b="1" i="0" u="none" strike="noStrike" cap="none">
              <a:solidFill>
                <a:schemeClr val="accent2"/>
              </a:solidFill>
            </a:endParaRPr>
          </a:p>
        </p:txBody>
      </p:sp>
      <p:sp>
        <p:nvSpPr>
          <p:cNvPr id="468" name="Google Shape;468;p14"/>
          <p:cNvSpPr txBox="1"/>
          <p:nvPr/>
        </p:nvSpPr>
        <p:spPr>
          <a:xfrm>
            <a:off x="5265975" y="614450"/>
            <a:ext cx="16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2"/>
                </a:solidFill>
              </a:rPr>
              <a:t>Static System</a:t>
            </a:r>
            <a:endParaRPr sz="1400" b="1" i="0" u="none" strike="noStrike" cap="none">
              <a:solidFill>
                <a:schemeClr val="accent2"/>
              </a:solidFill>
            </a:endParaRPr>
          </a:p>
        </p:txBody>
      </p:sp>
      <p:pic>
        <p:nvPicPr>
          <p:cNvPr id="469" name="Google Shape;46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250" y="1063550"/>
            <a:ext cx="7693401" cy="39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6"/>
          <p:cNvSpPr txBox="1">
            <a:spLocks noGrp="1"/>
          </p:cNvSpPr>
          <p:nvPr>
            <p:ph type="title"/>
          </p:nvPr>
        </p:nvSpPr>
        <p:spPr>
          <a:xfrm>
            <a:off x="953125" y="195100"/>
            <a:ext cx="703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765050"/>
            <a:ext cx="4322709" cy="27972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6" name="Google Shape;47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8925" y="1765050"/>
            <a:ext cx="4322674" cy="27973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7" name="Google Shape;477;p16"/>
          <p:cNvSpPr txBox="1"/>
          <p:nvPr/>
        </p:nvSpPr>
        <p:spPr>
          <a:xfrm>
            <a:off x="1454375" y="1267400"/>
            <a:ext cx="173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b="1" i="0" u="none" strike="noStrike" cap="none">
                <a:solidFill>
                  <a:schemeClr val="accent2"/>
                </a:solidFill>
              </a:rPr>
              <a:t>3 - Way System</a:t>
            </a:r>
            <a:endParaRPr b="1" i="0" u="none" strike="noStrike" cap="none">
              <a:solidFill>
                <a:schemeClr val="accent2"/>
              </a:solidFill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5886600" y="1267400"/>
            <a:ext cx="201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b="1" i="0" u="none" strike="noStrike" cap="none">
                <a:solidFill>
                  <a:schemeClr val="accent2"/>
                </a:solidFill>
              </a:rPr>
              <a:t>4 - Way System</a:t>
            </a:r>
            <a:endParaRPr b="1" i="0" u="none" strike="noStrike" cap="none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82970c8d5_1_11"/>
          <p:cNvSpPr txBox="1">
            <a:spLocks noGrp="1"/>
          </p:cNvSpPr>
          <p:nvPr>
            <p:ph type="title"/>
          </p:nvPr>
        </p:nvSpPr>
        <p:spPr>
          <a:xfrm>
            <a:off x="1297500" y="287900"/>
            <a:ext cx="7038900" cy="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4" name="Google Shape;484;g2482970c8d5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325" y="1241400"/>
            <a:ext cx="7654875" cy="37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482970c8d5_1_11"/>
          <p:cNvSpPr txBox="1"/>
          <p:nvPr/>
        </p:nvSpPr>
        <p:spPr>
          <a:xfrm>
            <a:off x="1297500" y="779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ITCS + Priority System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86" name="Google Shape;486;g2482970c8d5_1_11"/>
          <p:cNvSpPr txBox="1"/>
          <p:nvPr/>
        </p:nvSpPr>
        <p:spPr>
          <a:xfrm>
            <a:off x="4397400" y="779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ITCS System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87" name="Google Shape;487;g2482970c8d5_1_11"/>
          <p:cNvSpPr txBox="1"/>
          <p:nvPr/>
        </p:nvSpPr>
        <p:spPr>
          <a:xfrm rot="-5400000">
            <a:off x="-849625" y="29236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2"/>
                </a:solidFill>
              </a:rPr>
              <a:t>Priority Vehicle Delay T = 30 sec</a:t>
            </a:r>
            <a:endParaRPr sz="13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82970c8d5_1_29"/>
          <p:cNvSpPr txBox="1">
            <a:spLocks noGrp="1"/>
          </p:cNvSpPr>
          <p:nvPr>
            <p:ph type="title"/>
          </p:nvPr>
        </p:nvSpPr>
        <p:spPr>
          <a:xfrm>
            <a:off x="1297500" y="287900"/>
            <a:ext cx="7038900" cy="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2482970c8d5_1_29"/>
          <p:cNvSpPr txBox="1"/>
          <p:nvPr/>
        </p:nvSpPr>
        <p:spPr>
          <a:xfrm>
            <a:off x="1297500" y="779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ITCS + Priority System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94" name="Google Shape;494;g2482970c8d5_1_29"/>
          <p:cNvSpPr txBox="1"/>
          <p:nvPr/>
        </p:nvSpPr>
        <p:spPr>
          <a:xfrm>
            <a:off x="4397400" y="779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ITCS System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495" name="Google Shape;495;g2482970c8d5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900" y="1241400"/>
            <a:ext cx="7789326" cy="36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482970c8d5_1_29"/>
          <p:cNvSpPr txBox="1"/>
          <p:nvPr/>
        </p:nvSpPr>
        <p:spPr>
          <a:xfrm rot="-5400000">
            <a:off x="-886300" y="28782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2"/>
                </a:solidFill>
              </a:rPr>
              <a:t>Priority Vehicle Delay T = 60 sec</a:t>
            </a:r>
            <a:endParaRPr sz="13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82970c8d5_1_0"/>
          <p:cNvSpPr txBox="1">
            <a:spLocks noGrp="1"/>
          </p:cNvSpPr>
          <p:nvPr>
            <p:ph type="title"/>
          </p:nvPr>
        </p:nvSpPr>
        <p:spPr>
          <a:xfrm>
            <a:off x="1297500" y="159525"/>
            <a:ext cx="7038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2" name="Google Shape;502;g2482970c8d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00" y="1430275"/>
            <a:ext cx="4254099" cy="299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482970c8d5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75" y="1430275"/>
            <a:ext cx="4331800" cy="299022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482970c8d5_1_0"/>
          <p:cNvSpPr txBox="1"/>
          <p:nvPr/>
        </p:nvSpPr>
        <p:spPr>
          <a:xfrm>
            <a:off x="1246775" y="938563"/>
            <a:ext cx="67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Priority Vehicle Time Saved for 4-Way System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680a01870_2_611"/>
          <p:cNvSpPr txBox="1">
            <a:spLocks noGrp="1"/>
          </p:cNvSpPr>
          <p:nvPr>
            <p:ph type="ctrTitle"/>
          </p:nvPr>
        </p:nvSpPr>
        <p:spPr>
          <a:xfrm>
            <a:off x="127550" y="165000"/>
            <a:ext cx="8756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OBJECTIVES AND PROBLEM STATEMENT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2680a01870_2_611"/>
          <p:cNvSpPr txBox="1"/>
          <p:nvPr/>
        </p:nvSpPr>
        <p:spPr>
          <a:xfrm>
            <a:off x="2813375" y="767100"/>
            <a:ext cx="6121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rgbClr val="FF9900"/>
                </a:solidFill>
              </a:rPr>
              <a:t>To study</a:t>
            </a:r>
            <a:r>
              <a:rPr lang="en">
                <a:solidFill>
                  <a:schemeClr val="lt1"/>
                </a:solidFill>
              </a:rPr>
              <a:t> the existing traffic control systems and the techniques used to regulate traffic.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rgbClr val="FF9900"/>
                </a:solidFill>
              </a:rPr>
              <a:t>To design</a:t>
            </a:r>
            <a:r>
              <a:rPr lang="en">
                <a:solidFill>
                  <a:schemeClr val="lt1"/>
                </a:solidFill>
              </a:rPr>
              <a:t> a system to provide green corridor to priority vehicles and an algorithm to provide trust score for each lane.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rgbClr val="FF9900"/>
                </a:solidFill>
              </a:rPr>
              <a:t>To implement</a:t>
            </a:r>
            <a:r>
              <a:rPr lang="en">
                <a:solidFill>
                  <a:schemeClr val="lt1"/>
                </a:solidFill>
              </a:rPr>
              <a:t> the Improved Traffic Control System (ITCS) in PyGame and Raspberry Pi and a mobile app for priority vehicles.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rgbClr val="FF9900"/>
                </a:solidFill>
              </a:rPr>
              <a:t>To analyse</a:t>
            </a:r>
            <a:r>
              <a:rPr lang="en">
                <a:solidFill>
                  <a:schemeClr val="lt1"/>
                </a:solidFill>
              </a:rPr>
              <a:t> the model in real time to improvise ITCS and trust score algorithms.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g22680a01870_2_611"/>
          <p:cNvSpPr txBox="1"/>
          <p:nvPr/>
        </p:nvSpPr>
        <p:spPr>
          <a:xfrm>
            <a:off x="686175" y="3449400"/>
            <a:ext cx="6121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PROBLEM STATEMENT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78" name="Google Shape;278;g22680a01870_2_611"/>
          <p:cNvSpPr txBox="1"/>
          <p:nvPr/>
        </p:nvSpPr>
        <p:spPr>
          <a:xfrm>
            <a:off x="1158350" y="3753300"/>
            <a:ext cx="61212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22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2">
                <a:solidFill>
                  <a:schemeClr val="lt1"/>
                </a:solidFill>
              </a:rPr>
              <a:t>“IMPROVED Traffic Control System (ITCS) to tackle </a:t>
            </a:r>
            <a:r>
              <a:rPr lang="en" sz="1322">
                <a:solidFill>
                  <a:srgbClr val="FF9900"/>
                </a:solidFill>
              </a:rPr>
              <a:t>heterogeneity</a:t>
            </a:r>
            <a:r>
              <a:rPr lang="en" sz="1322">
                <a:solidFill>
                  <a:schemeClr val="lt1"/>
                </a:solidFill>
              </a:rPr>
              <a:t> of vehicles for </a:t>
            </a:r>
            <a:r>
              <a:rPr lang="en" sz="1322">
                <a:solidFill>
                  <a:srgbClr val="FF9900"/>
                </a:solidFill>
              </a:rPr>
              <a:t>green light timer computation</a:t>
            </a:r>
            <a:r>
              <a:rPr lang="en" sz="1322">
                <a:solidFill>
                  <a:schemeClr val="lt1"/>
                </a:solidFill>
              </a:rPr>
              <a:t>, providing green corridor to </a:t>
            </a:r>
            <a:r>
              <a:rPr lang="en" sz="1322">
                <a:solidFill>
                  <a:srgbClr val="FF9900"/>
                </a:solidFill>
              </a:rPr>
              <a:t>priority vehicles</a:t>
            </a:r>
            <a:r>
              <a:rPr lang="en" sz="1322">
                <a:solidFill>
                  <a:schemeClr val="lt1"/>
                </a:solidFill>
              </a:rPr>
              <a:t> and </a:t>
            </a:r>
            <a:r>
              <a:rPr lang="en" sz="1322">
                <a:solidFill>
                  <a:srgbClr val="FF9900"/>
                </a:solidFill>
              </a:rPr>
              <a:t>trust score</a:t>
            </a:r>
            <a:r>
              <a:rPr lang="en" sz="1322">
                <a:solidFill>
                  <a:schemeClr val="lt1"/>
                </a:solidFill>
              </a:rPr>
              <a:t> for every lane.“</a:t>
            </a:r>
            <a:endParaRPr sz="1322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22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0f0403b303_0_58"/>
          <p:cNvSpPr txBox="1">
            <a:spLocks noGrp="1"/>
          </p:cNvSpPr>
          <p:nvPr>
            <p:ph type="title"/>
          </p:nvPr>
        </p:nvSpPr>
        <p:spPr>
          <a:xfrm>
            <a:off x="1224650" y="54150"/>
            <a:ext cx="68784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Trust Score Parameters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g20f0403b303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5625"/>
            <a:ext cx="2617750" cy="43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20f0403b30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042" y="585625"/>
            <a:ext cx="2670208" cy="43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20f0403b303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6160" y="585625"/>
            <a:ext cx="3067140" cy="43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2482970c8d5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150" y="542500"/>
            <a:ext cx="4790203" cy="40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482970c8d5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75" y="542500"/>
            <a:ext cx="4109775" cy="403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g2482970c8d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3807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2482970c8d5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50" y="152400"/>
            <a:ext cx="42487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23-05-23 20-21-43.mk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13163" y="536863"/>
            <a:ext cx="5985164" cy="4488873"/>
          </a:xfrm>
          <a:prstGeom prst="rect">
            <a:avLst/>
          </a:prstGeom>
        </p:spPr>
      </p:pic>
      <p:sp>
        <p:nvSpPr>
          <p:cNvPr id="5" name="Google Shape;537;g24955946e4a_1_0"/>
          <p:cNvSpPr txBox="1"/>
          <p:nvPr/>
        </p:nvSpPr>
        <p:spPr>
          <a:xfrm>
            <a:off x="565946" y="0"/>
            <a:ext cx="781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</a:rPr>
              <a:t>Results And Inferences</a:t>
            </a:r>
            <a:endParaRPr sz="20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24955946e4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721" y="683500"/>
            <a:ext cx="7198228" cy="40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24955946e4a_1_0"/>
          <p:cNvSpPr txBox="1"/>
          <p:nvPr/>
        </p:nvSpPr>
        <p:spPr>
          <a:xfrm>
            <a:off x="579800" y="115300"/>
            <a:ext cx="781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</a:rPr>
              <a:t>Results And Inferences</a:t>
            </a:r>
            <a:endParaRPr sz="20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24955946e4a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50" y="652300"/>
            <a:ext cx="7190925" cy="43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4955946e4a_1_10"/>
          <p:cNvSpPr txBox="1">
            <a:spLocks noGrp="1"/>
          </p:cNvSpPr>
          <p:nvPr>
            <p:ph type="title"/>
          </p:nvPr>
        </p:nvSpPr>
        <p:spPr>
          <a:xfrm>
            <a:off x="1015775" y="87275"/>
            <a:ext cx="7038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2482970c8d5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5275"/>
            <a:ext cx="8839197" cy="4376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537;g24955946e4a_1_0"/>
          <p:cNvSpPr txBox="1"/>
          <p:nvPr/>
        </p:nvSpPr>
        <p:spPr>
          <a:xfrm>
            <a:off x="579800" y="0"/>
            <a:ext cx="781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</a:rPr>
              <a:t>Results And Inferences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5" name="20230324_140427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7691" y="400050"/>
            <a:ext cx="6135253" cy="46014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g24955946e4a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400" y="605325"/>
            <a:ext cx="6673675" cy="41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4955946e4a_1_17"/>
          <p:cNvSpPr txBox="1">
            <a:spLocks noGrp="1"/>
          </p:cNvSpPr>
          <p:nvPr>
            <p:ph type="title"/>
          </p:nvPr>
        </p:nvSpPr>
        <p:spPr>
          <a:xfrm>
            <a:off x="1218050" y="145075"/>
            <a:ext cx="7038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Results And Inferences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24955946e4a_1_17"/>
          <p:cNvSpPr txBox="1"/>
          <p:nvPr/>
        </p:nvSpPr>
        <p:spPr>
          <a:xfrm>
            <a:off x="3506200" y="4743300"/>
            <a:ext cx="25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Hardware Demo</a:t>
            </a:r>
            <a:endParaRPr sz="1400" b="1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232aef2eda_0_163"/>
          <p:cNvSpPr txBox="1">
            <a:spLocks noGrp="1"/>
          </p:cNvSpPr>
          <p:nvPr>
            <p:ph type="title"/>
          </p:nvPr>
        </p:nvSpPr>
        <p:spPr>
          <a:xfrm>
            <a:off x="1146900" y="102650"/>
            <a:ext cx="7038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Hardware and Technologies Used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2232aef2eda_0_163"/>
          <p:cNvSpPr txBox="1"/>
          <p:nvPr/>
        </p:nvSpPr>
        <p:spPr>
          <a:xfrm>
            <a:off x="723638" y="3050950"/>
            <a:ext cx="150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Simulation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68" name="Google Shape;568;g2232aef2eda_0_163"/>
          <p:cNvSpPr txBox="1"/>
          <p:nvPr/>
        </p:nvSpPr>
        <p:spPr>
          <a:xfrm>
            <a:off x="3327700" y="1499075"/>
            <a:ext cx="10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ML Model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569" name="Google Shape;569;g2232aef2eda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463" y="970350"/>
            <a:ext cx="1127175" cy="48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232aef2eda_0_163"/>
          <p:cNvPicPr preferRelativeResize="0"/>
          <p:nvPr/>
        </p:nvPicPr>
        <p:blipFill rotWithShape="1">
          <a:blip r:embed="rId4">
            <a:alphaModFix/>
          </a:blip>
          <a:srcRect l="21136" r="20394"/>
          <a:stretch/>
        </p:blipFill>
        <p:spPr>
          <a:xfrm>
            <a:off x="3439275" y="3050958"/>
            <a:ext cx="835548" cy="80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232aef2eda_0_163"/>
          <p:cNvPicPr preferRelativeResize="0"/>
          <p:nvPr/>
        </p:nvPicPr>
        <p:blipFill rotWithShape="1">
          <a:blip r:embed="rId5">
            <a:alphaModFix/>
          </a:blip>
          <a:srcRect t="-7509" b="7509"/>
          <a:stretch/>
        </p:blipFill>
        <p:spPr>
          <a:xfrm>
            <a:off x="243540" y="2059715"/>
            <a:ext cx="2237113" cy="8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2232aef2eda_0_163"/>
          <p:cNvSpPr txBox="1"/>
          <p:nvPr/>
        </p:nvSpPr>
        <p:spPr>
          <a:xfrm>
            <a:off x="6986700" y="2377375"/>
            <a:ext cx="11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3" name="Google Shape;573;g2232aef2eda_0_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8250" y="2989936"/>
            <a:ext cx="767900" cy="7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2232aef2eda_0_163"/>
          <p:cNvSpPr txBox="1"/>
          <p:nvPr/>
        </p:nvSpPr>
        <p:spPr>
          <a:xfrm>
            <a:off x="5100300" y="4010013"/>
            <a:ext cx="144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Raspberry Pi 4</a:t>
            </a:r>
            <a:endParaRPr b="1"/>
          </a:p>
        </p:txBody>
      </p:sp>
      <p:sp>
        <p:nvSpPr>
          <p:cNvPr id="575" name="Google Shape;575;g2232aef2eda_0_163"/>
          <p:cNvSpPr txBox="1"/>
          <p:nvPr/>
        </p:nvSpPr>
        <p:spPr>
          <a:xfrm>
            <a:off x="3180825" y="4010025"/>
            <a:ext cx="162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ITCS Algorithm</a:t>
            </a:r>
            <a:endParaRPr b="1"/>
          </a:p>
        </p:txBody>
      </p:sp>
      <p:pic>
        <p:nvPicPr>
          <p:cNvPr id="576" name="Google Shape;576;g2232aef2eda_0_163"/>
          <p:cNvPicPr preferRelativeResize="0"/>
          <p:nvPr/>
        </p:nvPicPr>
        <p:blipFill rotWithShape="1">
          <a:blip r:embed="rId7">
            <a:alphaModFix/>
          </a:blip>
          <a:srcRect l="-3540" r="3540"/>
          <a:stretch/>
        </p:blipFill>
        <p:spPr>
          <a:xfrm>
            <a:off x="7607975" y="2006208"/>
            <a:ext cx="1508100" cy="990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232aef2eda_0_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2500" y="2059725"/>
            <a:ext cx="678225" cy="6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232aef2eda_0_163"/>
          <p:cNvSpPr txBox="1"/>
          <p:nvPr/>
        </p:nvSpPr>
        <p:spPr>
          <a:xfrm>
            <a:off x="7077900" y="2681650"/>
            <a:ext cx="10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Firebase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9" name="Google Shape;579;g2232aef2eda_0_1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58250" y="874948"/>
            <a:ext cx="678225" cy="6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2232aef2eda_0_163"/>
          <p:cNvSpPr txBox="1"/>
          <p:nvPr/>
        </p:nvSpPr>
        <p:spPr>
          <a:xfrm>
            <a:off x="5036400" y="1499075"/>
            <a:ext cx="150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Data Collection</a:t>
            </a:r>
            <a:endParaRPr/>
          </a:p>
        </p:txBody>
      </p:sp>
      <p:sp>
        <p:nvSpPr>
          <p:cNvPr id="581" name="Google Shape;581;g2232aef2eda_0_163"/>
          <p:cNvSpPr txBox="1"/>
          <p:nvPr/>
        </p:nvSpPr>
        <p:spPr>
          <a:xfrm>
            <a:off x="7383625" y="3050938"/>
            <a:ext cx="116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Mobile App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"/>
          <p:cNvSpPr txBox="1">
            <a:spLocks noGrp="1"/>
          </p:cNvSpPr>
          <p:nvPr>
            <p:ph type="title"/>
          </p:nvPr>
        </p:nvSpPr>
        <p:spPr>
          <a:xfrm>
            <a:off x="761775" y="77025"/>
            <a:ext cx="70389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p2"/>
          <p:cNvGraphicFramePr/>
          <p:nvPr/>
        </p:nvGraphicFramePr>
        <p:xfrm>
          <a:off x="162238" y="660345"/>
          <a:ext cx="8819525" cy="4303686"/>
        </p:xfrm>
        <a:graphic>
          <a:graphicData uri="http://schemas.openxmlformats.org/drawingml/2006/table">
            <a:tbl>
              <a:tblPr>
                <a:noFill/>
                <a:tableStyleId>{BA7022F2-1428-4FAC-A699-71CACA2D35C9}</a:tableStyleId>
              </a:tblPr>
              <a:tblGrid>
                <a:gridCol w="703650"/>
                <a:gridCol w="1918475"/>
                <a:gridCol w="2027700"/>
                <a:gridCol w="4169700"/>
              </a:tblGrid>
              <a:tr h="541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72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</a:rPr>
                        <a:t>1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De Oliveira, L. F. P., Manera, L. T., &amp; da Luz, P. D. G, Development of a Smart Traffic Light Control System with Real-Time Monitoring [1]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IEEE Internet of Things Journal, Vol. 14, No. 8, 2020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Development of wireless traffic light control system using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XMesh network technology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Utilization of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2.4 GHz ISM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non-licensed frequency band with transfer rate up to 2 Mbps.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Implementation of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redundant network technology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for reliable communication.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Features include a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network coordinator device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initialization routine and synchronization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of traffic lights.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686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</a:rPr>
                        <a:t>2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Kumar, N., Rahman, S. S., &amp; Dhakad, Fuzzy Inference Enabled Deep Reinforcement Learning-Based Traffic Light Control for Intelligent Transportation System [2]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IEEE transactions on intelligent transportation systems, 2020, from IEEE Xplore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Adjusts the durations based on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real-time traffic information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Combines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deep reinforcement learning and fuzzy logic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optimal actions to reduce average waiting time using real-time data.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Adapts to different traffic scenarios,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prioritizes emergency vehicles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reduces waiting time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and improves overall traffic management.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339ea5060_1_1"/>
          <p:cNvSpPr txBox="1">
            <a:spLocks noGrp="1"/>
          </p:cNvSpPr>
          <p:nvPr>
            <p:ph type="title"/>
          </p:nvPr>
        </p:nvSpPr>
        <p:spPr>
          <a:xfrm>
            <a:off x="1427525" y="422650"/>
            <a:ext cx="59076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TIMELINE</a:t>
            </a:r>
            <a:endParaRPr/>
          </a:p>
        </p:txBody>
      </p:sp>
      <p:sp>
        <p:nvSpPr>
          <p:cNvPr id="587" name="Google Shape;587;g1e339ea5060_1_1"/>
          <p:cNvSpPr txBox="1"/>
          <p:nvPr/>
        </p:nvSpPr>
        <p:spPr>
          <a:xfrm>
            <a:off x="312275" y="1600400"/>
            <a:ext cx="206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Work Done Last Sem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g1e339ea5060_1_1"/>
          <p:cNvSpPr txBox="1"/>
          <p:nvPr/>
        </p:nvSpPr>
        <p:spPr>
          <a:xfrm>
            <a:off x="6270900" y="1492700"/>
            <a:ext cx="206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Work Done This Sem After Mid Term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g1e339ea5060_1_1"/>
          <p:cNvSpPr txBox="1"/>
          <p:nvPr/>
        </p:nvSpPr>
        <p:spPr>
          <a:xfrm>
            <a:off x="3265852" y="1492700"/>
            <a:ext cx="236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Work Done This Sem before Mid Term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g1e339ea5060_1_1"/>
          <p:cNvSpPr txBox="1">
            <a:spLocks noGrp="1"/>
          </p:cNvSpPr>
          <p:nvPr>
            <p:ph type="body" idx="1"/>
          </p:nvPr>
        </p:nvSpPr>
        <p:spPr>
          <a:xfrm>
            <a:off x="70250" y="2108300"/>
            <a:ext cx="2980500" cy="23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Vehicle Detection Module</a:t>
            </a:r>
            <a:br>
              <a:rPr lang="en" sz="1400"/>
            </a:b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Signal Switching Module</a:t>
            </a:r>
            <a:br>
              <a:rPr lang="en" sz="1400"/>
            </a:b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Simulation Module for ITCS Algorithm in Pygame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System Analysis for 4-way and 3-way junction systems</a:t>
            </a:r>
            <a:endParaRPr sz="1400"/>
          </a:p>
        </p:txBody>
      </p:sp>
      <p:sp>
        <p:nvSpPr>
          <p:cNvPr id="591" name="Google Shape;591;g1e339ea5060_1_1"/>
          <p:cNvSpPr txBox="1">
            <a:spLocks noGrp="1"/>
          </p:cNvSpPr>
          <p:nvPr>
            <p:ph type="body" idx="1"/>
          </p:nvPr>
        </p:nvSpPr>
        <p:spPr>
          <a:xfrm>
            <a:off x="3051750" y="2108300"/>
            <a:ext cx="2826300" cy="25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Hardware Implementation with Raspberry Pi 4</a:t>
            </a:r>
            <a:br>
              <a:rPr lang="en" sz="1400"/>
            </a:b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Trust Score Algorithm Development and Implementation</a:t>
            </a:r>
            <a:br>
              <a:rPr lang="en" sz="1400"/>
            </a:b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Priority  Vehicles Algorithm Development</a:t>
            </a:r>
            <a:endParaRPr sz="1400"/>
          </a:p>
        </p:txBody>
      </p:sp>
      <p:sp>
        <p:nvSpPr>
          <p:cNvPr id="592" name="Google Shape;592;g1e339ea5060_1_1"/>
          <p:cNvSpPr txBox="1">
            <a:spLocks noGrp="1"/>
          </p:cNvSpPr>
          <p:nvPr>
            <p:ph type="body" idx="1"/>
          </p:nvPr>
        </p:nvSpPr>
        <p:spPr>
          <a:xfrm>
            <a:off x="5878050" y="2108300"/>
            <a:ext cx="2980500" cy="24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Priority Vehicle Algorithm Implementation</a:t>
            </a:r>
            <a:br>
              <a:rPr lang="en" sz="1400"/>
            </a:b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Mobile Application Module Development</a:t>
            </a:r>
            <a:br>
              <a:rPr lang="en" sz="1400"/>
            </a:b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System Analysis on Waiting times of Priority Vehicles</a:t>
            </a:r>
            <a:br>
              <a:rPr lang="en" sz="1400"/>
            </a:b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Collection with AWS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8"/>
          <p:cNvSpPr txBox="1">
            <a:spLocks noGrp="1"/>
          </p:cNvSpPr>
          <p:nvPr>
            <p:ph type="title"/>
          </p:nvPr>
        </p:nvSpPr>
        <p:spPr>
          <a:xfrm>
            <a:off x="929375" y="123650"/>
            <a:ext cx="7038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Future Work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8"/>
          <p:cNvSpPr txBox="1">
            <a:spLocks noGrp="1"/>
          </p:cNvSpPr>
          <p:nvPr>
            <p:ph type="body" idx="1"/>
          </p:nvPr>
        </p:nvSpPr>
        <p:spPr>
          <a:xfrm>
            <a:off x="1027250" y="1064400"/>
            <a:ext cx="76260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Using the congestion and weather data of Chandigarh collected from AWS to predict trust scores with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Mapping junctions and collecting weather and congestion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data for adjoining cities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of Chandigarh.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Adding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more variables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to trust score algorithm such as pollution levels.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Publishing the app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on the App Store and Google Play Store.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Drafting and publishing a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research paper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7"/>
          <p:cNvSpPr txBox="1">
            <a:spLocks noGrp="1"/>
          </p:cNvSpPr>
          <p:nvPr>
            <p:ph type="title"/>
          </p:nvPr>
        </p:nvSpPr>
        <p:spPr>
          <a:xfrm>
            <a:off x="1017150" y="130125"/>
            <a:ext cx="71097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Conclusion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7"/>
          <p:cNvSpPr txBox="1">
            <a:spLocks noGrp="1"/>
          </p:cNvSpPr>
          <p:nvPr>
            <p:ph type="body" idx="1"/>
          </p:nvPr>
        </p:nvSpPr>
        <p:spPr>
          <a:xfrm>
            <a:off x="959775" y="924050"/>
            <a:ext cx="7905600" cy="3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proposed system sets the green signal time adaptively according to the traffic density at the signal and ensures that the direction with more traffic is allotted a green signal for a longer duration of time as compared to the direction with lesser traffic which also took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heterogeneity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of vehicles into consideration.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system shows about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24.52%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improvement for 4 lane roads and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13.61%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for 3 lane roads over the current static system in terms of the number of vehicles crossing the intersection in a given time frame, which is a significant improvement.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system shows about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44.75%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improvement when the priority vehicle arrives every 30 seconds and about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47.08%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improvement for 60 seconds over the current ITCS system, so it can significantly reduce the time taken for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emergency vehicles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to reach their destination, potentially saving many lives.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have successfully implemented a hardware system using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Raspberry Pi 4 and LEDs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We have also introduced a new feature, the </a:t>
            </a:r>
            <a:r>
              <a:rPr lang="en" sz="1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Trust Score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which ranges from 0 to 1 and is evaluated using real-time information on traffic and weather obtained through Google and Open Weather APIs.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680a01870_2_743"/>
          <p:cNvSpPr txBox="1">
            <a:spLocks noGrp="1"/>
          </p:cNvSpPr>
          <p:nvPr>
            <p:ph type="title"/>
          </p:nvPr>
        </p:nvSpPr>
        <p:spPr>
          <a:xfrm>
            <a:off x="1224650" y="54150"/>
            <a:ext cx="68784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2680a01870_2_743"/>
          <p:cNvSpPr txBox="1">
            <a:spLocks noGrp="1"/>
          </p:cNvSpPr>
          <p:nvPr>
            <p:ph type="body" idx="1"/>
          </p:nvPr>
        </p:nvSpPr>
        <p:spPr>
          <a:xfrm>
            <a:off x="1055300" y="561750"/>
            <a:ext cx="8142600" cy="4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[1] De Oliveira, L. F. P., Manera, L. T., &amp; da Luz, P. D. G. (2020). Development of a Smart Traffic Light Control System with Real-Time Monitoring. IEEE Internet of Things Journal, 1–1. doi:10.1109/jiot.2020.3022392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[2] Kumar, N., Rahman, S. S., &amp; Dhakad, N. (2020). Fuzzy Inference Enabled Deep Reinforcement Learning-Based Traffic Light Control for Intelligent Transportation System. IEEE Transactions on Intelligent Transportation Systems, 1–10. doi:10.1109/tits.2020.2984033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[3] Karmakar, G., Chowdhury, A., Kamruzzaman, J., &amp; Gondal, I. (2020). A Smart Priority Based Traffic Control System for Emergency Vehicles. IEEE Sensors Journal, 1–1. doi:10.1109/jsen.2020.3023149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[4] Sundar, R., Hebbar, S., &amp; Golla, V. (2015). Implementing Intelligent Traffic Control System for Congestion Control, Ambulance Clearance, and Stolen Vehicle Detection. IEEE Sensors Journal, 15(2), 1109–1113. doi:10.1109/jsen.2014.2360288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[5] Application of Image Processing In Road Traffic Control, International Journal of Advanced Research Trends in Engineering and Technology (IJARTET), Vol. 2, Issue 4, April 2015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[6] Traffic Light Control and Violation Detection Using Image Processing, IOSR Journal of Engineering (IOSRJEN), vol. 08, no. 4, 2018, pp. 23-27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[7] Qmulus – A Cloud Driven GPS Based Tracking System for Real-Time Traffic Routing, IOSR Journal of Electronics and Communication Engineering (IOSR-JECE), Vol:1, No:1, 2013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[8] Real Time Traffic Light Control Using Image Processing, Indian Journal of Computer Science and Engineering (IJCSE), Vol:2, No:1, 2011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[9] IoT-based Traffic Signal Control for ambulance, International Journal of Engineering and Advanced Technology (IJEAT) ISSN: 2249-8958 (Online), Volume-9 Issue-3, February 2020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[10] Smart Traffic Management System, International Journal of Research Publication and Reviews Vol (2) Issue (2) (2021) Page 226-228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2680a01870_2_748"/>
          <p:cNvSpPr txBox="1">
            <a:spLocks noGrp="1"/>
          </p:cNvSpPr>
          <p:nvPr>
            <p:ph type="title"/>
          </p:nvPr>
        </p:nvSpPr>
        <p:spPr>
          <a:xfrm>
            <a:off x="1224650" y="54150"/>
            <a:ext cx="68784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22680a01870_2_748"/>
          <p:cNvSpPr txBox="1">
            <a:spLocks noGrp="1"/>
          </p:cNvSpPr>
          <p:nvPr>
            <p:ph type="body" idx="1"/>
          </p:nvPr>
        </p:nvSpPr>
        <p:spPr>
          <a:xfrm>
            <a:off x="1080175" y="651075"/>
            <a:ext cx="7909200" cy="42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[11] Design of Intelligent Ambulance and Traffic Control, International Journal of Innovative Technology and Exploring Engineering (IJITEE) ISSN: 2278-3075 (Online), Volume-2 Issue-5, April 2013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[12] Smart Traffic Control System Using RFID, International Research Journal of Engineering and Technology (IRJET), Volume: 07 Issue: 03, Mar 2020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[13] Automatic Traffic Estimation Using Image Processing, International Journal of Signal Processing, Image Processing and Pattern Recognition Vol. 5, No. 4, December, 2012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[14] Image processing based Adaptive Traffic Control System, IOSR Journal of Electronics and Communication Engineering (IOSR-JECE) ISSN: 2278-2834, ISBN: 2278-8735, PP: 33-37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[15] Controlling Traffic Jam using Feature Detection and Object Detection Technique, IOSR Journal of Mechanical and Civil Engineering (IOSR-JMCE)e-ISSN: 2278-1684, p-ISSN: 2320-334XPP 07-13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[16] Adaptive Traffic Management For Life Saving Services In Smart Cities, International Journal of Creative Research Thoughts (IJCRT), Volume 10, Issue 11 November 2022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[17] Smart Ambulance with Traffic Control, Journal of Emerging Technologies and Innovative Research (JETIR), June 2020, Volume 7, Issue 6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77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[18] Advance Alert for Ambulance Pass by using IOT for Smart City, International Journal of Engineering Science and Computing, June 2017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4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[19] A. Vogel, I. Oremović, R. Šimić and E. Ivanjko, "Improving Traffic Light Control by Means of Fuzzy Logic," 2018 International Symposium ELMAR, Zadar, 2018, pp. 51-56, doi: 10.23919/ELMAR.2018.8534692.</a:t>
            </a:r>
            <a:r>
              <a:rPr lang="en" sz="115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9"/>
          <p:cNvSpPr txBox="1">
            <a:spLocks noGrp="1"/>
          </p:cNvSpPr>
          <p:nvPr>
            <p:ph type="title"/>
          </p:nvPr>
        </p:nvSpPr>
        <p:spPr>
          <a:xfrm>
            <a:off x="1224650" y="159525"/>
            <a:ext cx="68784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References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9"/>
          <p:cNvSpPr txBox="1">
            <a:spLocks noGrp="1"/>
          </p:cNvSpPr>
          <p:nvPr>
            <p:ph type="body" idx="1"/>
          </p:nvPr>
        </p:nvSpPr>
        <p:spPr>
          <a:xfrm>
            <a:off x="1044725" y="700475"/>
            <a:ext cx="7909200" cy="41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[20] A. A. Zaid, Y. Suhweil and M. A. Yaman, "Smart controlling for traffic light time," 2017 IEEE Jordan Conference on Applied Electrical Engineering and Computing Technologies (AEECT), Aqaba, 2017, pp. 1-5, doi: 10.1109/AEECT.2017.8257768.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[21] A. Kanungo, A. Sharma and C. Singla, "Smart traffic lights switching and traffic density calculation using video processing," 2014 Recent Advances in Engineering and Computational Sciences (RAECS), Chandigarh, 2014, pp. 1-6, doi: 10.1109/RAECS.2014.6799542.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[22] Siddharth Srivastava, Subhadeep Chakraborty, Raj Kamal, Rahil, Minocha, “Adaptive traffic light timer controller” , IIT KANPUR, NERD MAGAZINE.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[23] TomTom.com, 'Tomtom World Traffic Index', 2019. [Online]. Available: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https://www.tomtom.com/en_gb/traffic-index/ranking/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[24] Pygame Library, 2019. [Online]. Available: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https://www.pygame.org/wiki/about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[25] Open Data Science, ‘Overview of the YOLO Object Detection Algorithm’, 2018. [Online]. Available: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https://medium.com/@ODSC/ overview-of-the-yolo-object-detection-algorithm-7b52a745d3e0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7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[26] Study Of Automatic Traffic Signal System For Chandigarh, International Journal Of Engineering Sciences &amp; Research Technology, (I2or), Publication Impact Factor: 3.785, July, 2015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7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[27] Intelligent Traffic Management Systems: A Review, International Journal For Innovative Research In Science &amp; Technology, Volume 2, Issue 09, February 2016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4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0"/>
          <p:cNvSpPr txBox="1">
            <a:spLocks noGrp="1"/>
          </p:cNvSpPr>
          <p:nvPr>
            <p:ph type="title"/>
          </p:nvPr>
        </p:nvSpPr>
        <p:spPr>
          <a:xfrm>
            <a:off x="823850" y="22177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222"/>
              <a:buNone/>
            </a:pPr>
            <a:r>
              <a:rPr lang="en" sz="5000" b="1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5000" b="1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222"/>
              <a:buNone/>
            </a:pPr>
            <a:endParaRPr sz="5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8434d8657_0_0"/>
          <p:cNvSpPr txBox="1">
            <a:spLocks noGrp="1"/>
          </p:cNvSpPr>
          <p:nvPr>
            <p:ph type="title"/>
          </p:nvPr>
        </p:nvSpPr>
        <p:spPr>
          <a:xfrm>
            <a:off x="819550" y="0"/>
            <a:ext cx="70389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0" name="Google Shape;290;g248434d8657_0_0"/>
          <p:cNvGraphicFramePr/>
          <p:nvPr/>
        </p:nvGraphicFramePr>
        <p:xfrm>
          <a:off x="263076" y="415295"/>
          <a:ext cx="8819525" cy="4678590"/>
        </p:xfrm>
        <a:graphic>
          <a:graphicData uri="http://schemas.openxmlformats.org/drawingml/2006/table">
            <a:tbl>
              <a:tblPr>
                <a:noFill/>
                <a:tableStyleId>{BA7022F2-1428-4FAC-A699-71CACA2D35C9}</a:tableStyleId>
              </a:tblPr>
              <a:tblGrid>
                <a:gridCol w="703650"/>
                <a:gridCol w="1918475"/>
                <a:gridCol w="1948225"/>
                <a:gridCol w="4249175"/>
              </a:tblGrid>
              <a:tr h="5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72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3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Karmakar, G., Chowdhury, A., Kamruzzaman, J., &amp; Gondal, I. (2020). A Smart Priority Based Traffic Control System for Emergency Vehicles [3]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IEEE Sensors Journal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Volume: 21,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Issue: 14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15 July 2021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smart system assigns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priority codes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emergency vehicles based on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incident severity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estimates cell clearance time to reduce travel time.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Traffic conditions and clearance times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at signals used to optimize the route for emergency vehicles.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Simulation results using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SUMO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demonstrate that increasing interventions can decrease travel time for emergency vehicles.</a:t>
                      </a:r>
                      <a:endParaRPr sz="1200">
                        <a:solidFill>
                          <a:srgbClr val="FF99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686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4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Sundar, R., Hebbar, S., &amp; Golla, V. (2015). Implementing Intelligent Traffic Control System for Congestion Control, Ambulance Clearance, and Stolen Vehicle Detection [4]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IEEE SENSORS JOURNAL, VOL. 15, NO. 2, FEBRUARY 2015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system uses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 technology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track congestion volume and adjust signal timings accordingly to reduce congestion.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integration of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ZigBee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technology allows emergency vehicles to change traffic lights to green, enabling them to reach their destinations quickly and efficiently.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By comparing RFID tags with a list of stolen vehicle RFIDs, the system can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identify stolen vehicles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alert the authorities promptly.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33beeeaf7_0_20"/>
          <p:cNvSpPr txBox="1">
            <a:spLocks noGrp="1"/>
          </p:cNvSpPr>
          <p:nvPr>
            <p:ph type="title"/>
          </p:nvPr>
        </p:nvSpPr>
        <p:spPr>
          <a:xfrm>
            <a:off x="856550" y="4645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6" name="Google Shape;296;g2233beeeaf7_0_20"/>
          <p:cNvGraphicFramePr/>
          <p:nvPr/>
        </p:nvGraphicFramePr>
        <p:xfrm>
          <a:off x="124025" y="592460"/>
          <a:ext cx="8737925" cy="4136870"/>
        </p:xfrm>
        <a:graphic>
          <a:graphicData uri="http://schemas.openxmlformats.org/drawingml/2006/table">
            <a:tbl>
              <a:tblPr>
                <a:noFill/>
                <a:tableStyleId>{BA7022F2-1428-4FAC-A699-71CACA2D35C9}</a:tableStyleId>
              </a:tblPr>
              <a:tblGrid>
                <a:gridCol w="597150"/>
                <a:gridCol w="1795125"/>
                <a:gridCol w="1772500"/>
                <a:gridCol w="4573150"/>
              </a:tblGrid>
              <a:tr h="32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68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5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Qmulus – A Cloud Driven GPS Based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Tracking System for Real-Time Traffic Routing [7]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IOSR Journal of Electronics and Communication Engineering (IOSR-JECE) ,Vol:7, No:1, 2013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The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cloud-based GPS system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that provides possible path from source to destination with priority/score considering all the adversities like road blockage, weather etc. to driver through mobile app.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Also used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unsupervised learning to predict unforeseen accidents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update score of the path.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847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6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Real Time Traffic Light Control Using Image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Processing [8]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Indian Journal of Computer Science and Engineering (IJCSE), ISSN : 0976-5166, </a:t>
                      </a:r>
                      <a:br>
                        <a:rPr lang="en" sz="1200">
                          <a:solidFill>
                            <a:schemeClr val="lt1"/>
                          </a:solidFill>
                        </a:rPr>
                      </a:br>
                      <a:r>
                        <a:rPr lang="en" sz="1200">
                          <a:solidFill>
                            <a:schemeClr val="lt1"/>
                          </a:solidFill>
                        </a:rPr>
                        <a:t>Vol:2,  No:1, 2011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Convert images into gray scale and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compare it with empty road image and defined ranges of matching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If matching &gt; 90% , gives red light for 60 sec</a:t>
                      </a:r>
                      <a:br>
                        <a:rPr lang="en" sz="1200">
                          <a:solidFill>
                            <a:schemeClr val="lt1"/>
                          </a:solidFill>
                        </a:rPr>
                      </a:br>
                      <a:r>
                        <a:rPr lang="en" sz="1200">
                          <a:solidFill>
                            <a:schemeClr val="lt1"/>
                          </a:solidFill>
                        </a:rPr>
                        <a:t>70-90%, gives green time for 20 sec</a:t>
                      </a:r>
                      <a:br>
                        <a:rPr lang="en" sz="1200">
                          <a:solidFill>
                            <a:schemeClr val="lt1"/>
                          </a:solidFill>
                        </a:rPr>
                      </a:br>
                      <a:r>
                        <a:rPr lang="en" sz="1200">
                          <a:solidFill>
                            <a:schemeClr val="lt1"/>
                          </a:solidFill>
                        </a:rPr>
                        <a:t>50-70%, gives green time for 30 sec</a:t>
                      </a:r>
                      <a:br>
                        <a:rPr lang="en" sz="1200">
                          <a:solidFill>
                            <a:schemeClr val="lt1"/>
                          </a:solidFill>
                        </a:rPr>
                      </a:br>
                      <a:r>
                        <a:rPr lang="en" sz="1200">
                          <a:solidFill>
                            <a:schemeClr val="lt1"/>
                          </a:solidFill>
                        </a:rPr>
                        <a:t>&lt;50%, gives green time for 60 sec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33beeeaf7_0_30"/>
          <p:cNvSpPr txBox="1">
            <a:spLocks noGrp="1"/>
          </p:cNvSpPr>
          <p:nvPr>
            <p:ph type="title"/>
          </p:nvPr>
        </p:nvSpPr>
        <p:spPr>
          <a:xfrm>
            <a:off x="856550" y="4645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2" name="Google Shape;302;g2233beeeaf7_0_30"/>
          <p:cNvGraphicFramePr/>
          <p:nvPr/>
        </p:nvGraphicFramePr>
        <p:xfrm>
          <a:off x="124025" y="592460"/>
          <a:ext cx="8737925" cy="4276570"/>
        </p:xfrm>
        <a:graphic>
          <a:graphicData uri="http://schemas.openxmlformats.org/drawingml/2006/table">
            <a:tbl>
              <a:tblPr>
                <a:noFill/>
                <a:tableStyleId>{BA7022F2-1428-4FAC-A699-71CACA2D35C9}</a:tableStyleId>
              </a:tblPr>
              <a:tblGrid>
                <a:gridCol w="597150"/>
                <a:gridCol w="1795125"/>
                <a:gridCol w="1772500"/>
                <a:gridCol w="4573150"/>
              </a:tblGrid>
              <a:tr h="32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05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7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IoT-based Traffic Signal Control for ambulance [9]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Engineering and Advanced Technology (IJEAT)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ISSN: 2249-8958 (Online), Volume-9 Issue-3, February 2020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Used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sound sensors to detect and control traffic lights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for that lane.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Used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2 sound sensors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: one at traffic pole itself and another at 120m from traffic light pole.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When sound detected at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120m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it will send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turn the light green and when ambulance crosses traffic pole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sound sensor indicates to return back to normal.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61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8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Smart Traffic Management System [10]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Research Publication and Reviews Vol (2) Issue (2) (2021) Page 226-228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If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 reader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at traffic pole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detects ambulance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, it will ask driver through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mobile app for acknowledgement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to turn the lights green or not.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2nd is driver itself is making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API call through mobile app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request is passed on to respective traffic light arduino and lights are turned green.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33beeeaf7_0_35"/>
          <p:cNvSpPr txBox="1">
            <a:spLocks noGrp="1"/>
          </p:cNvSpPr>
          <p:nvPr>
            <p:ph type="title"/>
          </p:nvPr>
        </p:nvSpPr>
        <p:spPr>
          <a:xfrm>
            <a:off x="849325" y="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8" name="Google Shape;308;g2233beeeaf7_0_35"/>
          <p:cNvGraphicFramePr/>
          <p:nvPr/>
        </p:nvGraphicFramePr>
        <p:xfrm>
          <a:off x="131250" y="476885"/>
          <a:ext cx="8737925" cy="4538403"/>
        </p:xfrm>
        <a:graphic>
          <a:graphicData uri="http://schemas.openxmlformats.org/drawingml/2006/table">
            <a:tbl>
              <a:tblPr>
                <a:noFill/>
                <a:tableStyleId>{BA7022F2-1428-4FAC-A699-71CACA2D35C9}</a:tableStyleId>
              </a:tblPr>
              <a:tblGrid>
                <a:gridCol w="597150"/>
                <a:gridCol w="1795125"/>
                <a:gridCol w="1772500"/>
                <a:gridCol w="4573150"/>
              </a:tblGrid>
              <a:tr h="32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rgbClr val="00FF00"/>
                          </a:solidFill>
                        </a:rPr>
                        <a:t>Sr. No.</a:t>
                      </a:r>
                      <a:endParaRPr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85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9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Study Of Automatic Traffic Signal System For Chandigarh [26]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Of Engineering Sciences &amp; Research Technology, (I2or), Publication Impact Factor: 3.785, July, 2015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Inductive loop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used to detect presence and speed of vehicles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Distance of inductive loop from junction and approach speed of vehicles used to then estimate the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addition to green time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until max green time is reached or no further vehicles are detected.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Comparisons made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with preset green signal times.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61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10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Intelligent Traffic Management Systems: A Review [27]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Journal For Innovative Research In Science &amp; Technology, Volume 2, Issue 09, February 2016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Different intelligent traffic management systems compared.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VANET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is efficient and can provide accident information, but GPS has to be installed on every device.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RFID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tags can be used for priority vehicles.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Fuzzy logic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takes number of vehicles and average speed of vehicles as input, can become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very complex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when more parameters involved.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Infrared sensors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Video cameras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are expensive.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233beeeaf7_0_40"/>
          <p:cNvSpPr txBox="1">
            <a:spLocks noGrp="1"/>
          </p:cNvSpPr>
          <p:nvPr>
            <p:ph type="title"/>
          </p:nvPr>
        </p:nvSpPr>
        <p:spPr>
          <a:xfrm>
            <a:off x="844000" y="0"/>
            <a:ext cx="70389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4" name="Google Shape;314;g2233beeeaf7_0_40"/>
          <p:cNvGraphicFramePr/>
          <p:nvPr/>
        </p:nvGraphicFramePr>
        <p:xfrm>
          <a:off x="203025" y="455410"/>
          <a:ext cx="8737925" cy="4557078"/>
        </p:xfrm>
        <a:graphic>
          <a:graphicData uri="http://schemas.openxmlformats.org/drawingml/2006/table">
            <a:tbl>
              <a:tblPr>
                <a:noFill/>
                <a:tableStyleId>{BA7022F2-1428-4FAC-A699-71CACA2D35C9}</a:tableStyleId>
              </a:tblPr>
              <a:tblGrid>
                <a:gridCol w="597150"/>
                <a:gridCol w="1795125"/>
                <a:gridCol w="1823550"/>
                <a:gridCol w="4522100"/>
              </a:tblGrid>
              <a:tr h="58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u="none" strike="noStrike" cap="none">
                          <a:solidFill>
                            <a:srgbClr val="00FF00"/>
                          </a:solidFill>
                        </a:rPr>
                        <a:t>S</a:t>
                      </a:r>
                      <a:r>
                        <a:rPr lang="en">
                          <a:solidFill>
                            <a:srgbClr val="00FF00"/>
                          </a:solidFill>
                        </a:rPr>
                        <a:t>r</a:t>
                      </a:r>
                      <a:r>
                        <a:rPr lang="en" u="none" strike="noStrike" cap="none">
                          <a:solidFill>
                            <a:srgbClr val="00FF00"/>
                          </a:solidFill>
                        </a:rPr>
                        <a:t>. No.</a:t>
                      </a:r>
                      <a:endParaRPr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Research Paper Title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Publication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b="1" u="none" strike="noStrike" cap="none">
                          <a:solidFill>
                            <a:srgbClr val="00FF00"/>
                          </a:solidFill>
                        </a:rPr>
                        <a:t>Review</a:t>
                      </a:r>
                      <a:endParaRPr b="1" u="none" strike="noStrike" cap="none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025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11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“Smart Traffic Light based on IoT and mBaaS using High Priority Vehicles Method”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2018 5th International Conference on Electrical Engineering, Computer Science and Informatics (EECSI)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Mobile Application developed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using Java and Android Studio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NodeMCU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used for communicating with backend using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authentication key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Application finds the best route using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Google Maps v2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and sends it along with the GPS data to backend, which is built using Firebase.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Backend informs traffic light controllers to turn signal green whenever the ambulance is close to junction.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87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12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“Ambulance Detection and Traffic Control System”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International Research Journal of Engineering and Technology (IRJET), Volume: 06 Issue: 04, Apr 2019</a:t>
                      </a: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SIM28 GPS Module, ESP8266 Node MCU Wi-Fi module and Raspberry pi 3B+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used to provide green corridor to ambulances.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Whenever ambulance is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300m away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from junction co-ordinates, signal sent to junction to provide green corridor.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Green corridor stopped when ambulance </a:t>
                      </a: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50m away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from junction co-ordinates in the opposite direction.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3731</Words>
  <PresentationFormat>On-screen Show (16:9)</PresentationFormat>
  <Paragraphs>384</Paragraphs>
  <Slides>46</Slides>
  <Notes>43</Notes>
  <HiddenSlides>5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Montserrat</vt:lpstr>
      <vt:lpstr>Times New Roman</vt:lpstr>
      <vt:lpstr>Lato</vt:lpstr>
      <vt:lpstr>Focus</vt:lpstr>
      <vt:lpstr>Focus</vt:lpstr>
      <vt:lpstr>Major Project Rush Hour IMPROVED Traffic Control System (ITCS) to tackle heterogeneity of vehicles for green light timer computation using machine learning techniques.</vt:lpstr>
      <vt:lpstr>ABOUT THE TOPIC</vt:lpstr>
      <vt:lpstr>OBJECTIVES AND PROBLEM STATEMENT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Work Done Till Last Semester </vt:lpstr>
      <vt:lpstr>Work Done This Sem Till Mid-Term</vt:lpstr>
      <vt:lpstr>Work Done This Sem After Mid-Term</vt:lpstr>
      <vt:lpstr>WORKFLOW</vt:lpstr>
      <vt:lpstr>Priority Vehicle Algorithm</vt:lpstr>
      <vt:lpstr>Slide 19</vt:lpstr>
      <vt:lpstr>Results And Inferences</vt:lpstr>
      <vt:lpstr>Results And Inferences</vt:lpstr>
      <vt:lpstr>Slide 22</vt:lpstr>
      <vt:lpstr>Results And Inferences</vt:lpstr>
      <vt:lpstr>Results And Inferences</vt:lpstr>
      <vt:lpstr>Results And Inferences</vt:lpstr>
      <vt:lpstr>Results And Inferences</vt:lpstr>
      <vt:lpstr>Results And Inferences </vt:lpstr>
      <vt:lpstr>Results And Inferences </vt:lpstr>
      <vt:lpstr>Results And Inferences </vt:lpstr>
      <vt:lpstr>Trust Score Parameters</vt:lpstr>
      <vt:lpstr>Slide 31</vt:lpstr>
      <vt:lpstr>Slide 32</vt:lpstr>
      <vt:lpstr>Slide 33</vt:lpstr>
      <vt:lpstr>Slide 34</vt:lpstr>
      <vt:lpstr>Results And Inferences </vt:lpstr>
      <vt:lpstr>Slide 36</vt:lpstr>
      <vt:lpstr>Slide 37</vt:lpstr>
      <vt:lpstr>Results And Inferences </vt:lpstr>
      <vt:lpstr>Hardware and Technologies Used</vt:lpstr>
      <vt:lpstr>TOTAL TIMELINE</vt:lpstr>
      <vt:lpstr>Future Work</vt:lpstr>
      <vt:lpstr>Conclusion</vt:lpstr>
      <vt:lpstr>References</vt:lpstr>
      <vt:lpstr>References</vt:lpstr>
      <vt:lpstr>References</vt:lpstr>
      <vt:lpstr>Thank You!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 Rush Hour IMPROVED Traffic Control System (ITCS) to tackle heterogeneity of vehicles for green light timer computation using machine learning techniques.</dc:title>
  <cp:lastModifiedBy>acer</cp:lastModifiedBy>
  <cp:revision>1</cp:revision>
  <dcterms:modified xsi:type="dcterms:W3CDTF">2023-05-24T04:43:55Z</dcterms:modified>
</cp:coreProperties>
</file>